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87" r:id="rId2"/>
    <p:sldMasterId id="2147483846" r:id="rId3"/>
    <p:sldMasterId id="2147483854" r:id="rId4"/>
    <p:sldMasterId id="2147483864" r:id="rId5"/>
  </p:sldMasterIdLst>
  <p:notesMasterIdLst>
    <p:notesMasterId r:id="rId56"/>
  </p:notesMasterIdLst>
  <p:handoutMasterIdLst>
    <p:handoutMasterId r:id="rId57"/>
  </p:handoutMasterIdLst>
  <p:sldIdLst>
    <p:sldId id="595" r:id="rId6"/>
    <p:sldId id="596" r:id="rId7"/>
    <p:sldId id="634" r:id="rId8"/>
    <p:sldId id="602" r:id="rId9"/>
    <p:sldId id="601" r:id="rId10"/>
    <p:sldId id="600" r:id="rId11"/>
    <p:sldId id="599" r:id="rId12"/>
    <p:sldId id="603" r:id="rId13"/>
    <p:sldId id="604" r:id="rId14"/>
    <p:sldId id="605" r:id="rId15"/>
    <p:sldId id="606" r:id="rId16"/>
    <p:sldId id="607" r:id="rId17"/>
    <p:sldId id="608" r:id="rId18"/>
    <p:sldId id="609" r:id="rId19"/>
    <p:sldId id="610" r:id="rId20"/>
    <p:sldId id="611" r:id="rId21"/>
    <p:sldId id="612" r:id="rId22"/>
    <p:sldId id="613" r:id="rId23"/>
    <p:sldId id="614" r:id="rId24"/>
    <p:sldId id="615" r:id="rId25"/>
    <p:sldId id="616" r:id="rId26"/>
    <p:sldId id="617" r:id="rId27"/>
    <p:sldId id="618" r:id="rId28"/>
    <p:sldId id="619" r:id="rId29"/>
    <p:sldId id="620" r:id="rId30"/>
    <p:sldId id="621" r:id="rId31"/>
    <p:sldId id="622" r:id="rId32"/>
    <p:sldId id="636" r:id="rId33"/>
    <p:sldId id="623" r:id="rId34"/>
    <p:sldId id="624" r:id="rId35"/>
    <p:sldId id="637" r:id="rId36"/>
    <p:sldId id="625" r:id="rId37"/>
    <p:sldId id="626" r:id="rId38"/>
    <p:sldId id="627" r:id="rId39"/>
    <p:sldId id="629" r:id="rId40"/>
    <p:sldId id="628" r:id="rId41"/>
    <p:sldId id="638" r:id="rId42"/>
    <p:sldId id="640" r:id="rId43"/>
    <p:sldId id="641" r:id="rId44"/>
    <p:sldId id="642" r:id="rId45"/>
    <p:sldId id="643" r:id="rId46"/>
    <p:sldId id="645" r:id="rId47"/>
    <p:sldId id="646" r:id="rId48"/>
    <p:sldId id="644" r:id="rId49"/>
    <p:sldId id="648" r:id="rId50"/>
    <p:sldId id="667" r:id="rId51"/>
    <p:sldId id="657" r:id="rId52"/>
    <p:sldId id="664" r:id="rId53"/>
    <p:sldId id="665" r:id="rId54"/>
    <p:sldId id="631" r:id="rId55"/>
  </p:sldIdLst>
  <p:sldSz cx="12192000" cy="6858000"/>
  <p:notesSz cx="6797675" cy="9928225"/>
  <p:defaultTextStyle>
    <a:defPPr>
      <a:defRPr lang="es-ES_tradnl"/>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1842">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Prioletta" initials="PRJ" lastIdx="2" clrIdx="0"/>
  <p:cmAuthor id="2" name="Candelaria  Quesada" initials="CQ" lastIdx="1" clrIdx="1">
    <p:extLst>
      <p:ext uri="{19B8F6BF-5375-455C-9EA6-DF929625EA0E}">
        <p15:presenceInfo xmlns:p15="http://schemas.microsoft.com/office/powerpoint/2012/main" userId="S-1-5-21-943341994-964082738-3199395676-3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2BC"/>
    <a:srgbClr val="0066AD"/>
    <a:srgbClr val="D55348"/>
    <a:srgbClr val="0052AD"/>
    <a:srgbClr val="FF6600"/>
    <a:srgbClr val="63B2E5"/>
    <a:srgbClr val="0091D0"/>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71" autoAdjust="0"/>
    <p:restoredTop sz="92806" autoAdjust="0"/>
  </p:normalViewPr>
  <p:slideViewPr>
    <p:cSldViewPr snapToObjects="1">
      <p:cViewPr varScale="1">
        <p:scale>
          <a:sx n="74" d="100"/>
          <a:sy n="74" d="100"/>
        </p:scale>
        <p:origin x="402" y="72"/>
      </p:cViewPr>
      <p:guideLst>
        <p:guide orient="horz" pos="2160"/>
        <p:guide orient="horz" pos="1842"/>
        <p:guide pos="3840"/>
      </p:guideLst>
    </p:cSldViewPr>
  </p:slideViewPr>
  <p:outlineViewPr>
    <p:cViewPr>
      <p:scale>
        <a:sx n="33" d="100"/>
        <a:sy n="33" d="100"/>
      </p:scale>
      <p:origin x="0" y="-8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1" d="100"/>
          <a:sy n="51"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oleObject" Target="file:///C:\juan\Luchilo\trabajo\2017\datos%20graficos%20MEM%20economicos%202015%20a%20jun%202017.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juan\Luchilo\trabajo\2017\datos%20graficos%20MEM%20economicos%202015%20a%20jun%202017.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C:\DATOS\BASURA\evolucion%20renovable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strRef>
              <c:f>Sheet1!$K$3:$K$40</c:f>
              <c:strCache>
                <c:ptCount val="38"/>
                <c:pt idx="0">
                  <c:v>V-1997</c:v>
                </c:pt>
                <c:pt idx="1">
                  <c:v>I-1997</c:v>
                </c:pt>
                <c:pt idx="2">
                  <c:v>V-1998</c:v>
                </c:pt>
                <c:pt idx="3">
                  <c:v>I-1998</c:v>
                </c:pt>
                <c:pt idx="4">
                  <c:v>V-1999</c:v>
                </c:pt>
                <c:pt idx="5">
                  <c:v>I-1999</c:v>
                </c:pt>
                <c:pt idx="6">
                  <c:v>V-2000</c:v>
                </c:pt>
                <c:pt idx="7">
                  <c:v>I-2000</c:v>
                </c:pt>
                <c:pt idx="8">
                  <c:v>V-2001</c:v>
                </c:pt>
                <c:pt idx="9">
                  <c:v>I-2001</c:v>
                </c:pt>
                <c:pt idx="10">
                  <c:v>V-2002</c:v>
                </c:pt>
                <c:pt idx="11">
                  <c:v>I-2002</c:v>
                </c:pt>
                <c:pt idx="12">
                  <c:v>V-2003</c:v>
                </c:pt>
                <c:pt idx="13">
                  <c:v>I-2003</c:v>
                </c:pt>
                <c:pt idx="14">
                  <c:v>V-2004</c:v>
                </c:pt>
                <c:pt idx="15">
                  <c:v>I-2004</c:v>
                </c:pt>
                <c:pt idx="16">
                  <c:v>V-2005</c:v>
                </c:pt>
                <c:pt idx="17">
                  <c:v>I-2005</c:v>
                </c:pt>
                <c:pt idx="18">
                  <c:v>V-2006</c:v>
                </c:pt>
                <c:pt idx="19">
                  <c:v>I-2006</c:v>
                </c:pt>
                <c:pt idx="20">
                  <c:v>V-2007</c:v>
                </c:pt>
                <c:pt idx="21">
                  <c:v>I-2007</c:v>
                </c:pt>
                <c:pt idx="22">
                  <c:v>V-2008</c:v>
                </c:pt>
                <c:pt idx="23">
                  <c:v>I-2008</c:v>
                </c:pt>
                <c:pt idx="24">
                  <c:v>V-2009</c:v>
                </c:pt>
                <c:pt idx="25">
                  <c:v>I-2009</c:v>
                </c:pt>
                <c:pt idx="26">
                  <c:v>V-2010</c:v>
                </c:pt>
                <c:pt idx="27">
                  <c:v>I-2010</c:v>
                </c:pt>
                <c:pt idx="28">
                  <c:v>V-2011</c:v>
                </c:pt>
                <c:pt idx="29">
                  <c:v>I-2011</c:v>
                </c:pt>
                <c:pt idx="30">
                  <c:v>V-2012</c:v>
                </c:pt>
                <c:pt idx="31">
                  <c:v>I-2012</c:v>
                </c:pt>
                <c:pt idx="32">
                  <c:v>V-2013</c:v>
                </c:pt>
                <c:pt idx="33">
                  <c:v>I-2013</c:v>
                </c:pt>
                <c:pt idx="34">
                  <c:v>V-2014</c:v>
                </c:pt>
                <c:pt idx="35">
                  <c:v>I-2014</c:v>
                </c:pt>
                <c:pt idx="36">
                  <c:v>V-2015</c:v>
                </c:pt>
                <c:pt idx="37">
                  <c:v>I-2015</c:v>
                </c:pt>
              </c:strCache>
            </c:strRef>
          </c:cat>
          <c:val>
            <c:numRef>
              <c:f>Sheet1!$L$3:$L$40</c:f>
              <c:numCache>
                <c:formatCode>0.0</c:formatCode>
                <c:ptCount val="38"/>
                <c:pt idx="0">
                  <c:v>4.7449999999999992</c:v>
                </c:pt>
                <c:pt idx="1">
                  <c:v>3.8635000000000002</c:v>
                </c:pt>
                <c:pt idx="2">
                  <c:v>4.5129999999999999</c:v>
                </c:pt>
                <c:pt idx="3">
                  <c:v>3.5034999999999998</c:v>
                </c:pt>
                <c:pt idx="4">
                  <c:v>7.8014999999999999</c:v>
                </c:pt>
                <c:pt idx="5">
                  <c:v>3.38</c:v>
                </c:pt>
                <c:pt idx="6">
                  <c:v>4.3600000000000003</c:v>
                </c:pt>
                <c:pt idx="7">
                  <c:v>6.6994999999999996</c:v>
                </c:pt>
                <c:pt idx="8">
                  <c:v>9.4858486371160815</c:v>
                </c:pt>
                <c:pt idx="9">
                  <c:v>3.7894999999999999</c:v>
                </c:pt>
                <c:pt idx="10">
                  <c:v>3.3465000000000003</c:v>
                </c:pt>
                <c:pt idx="11">
                  <c:v>4.2134999999999874</c:v>
                </c:pt>
                <c:pt idx="12">
                  <c:v>4.6150000000000002</c:v>
                </c:pt>
                <c:pt idx="13">
                  <c:v>3.2079999999999993</c:v>
                </c:pt>
                <c:pt idx="14">
                  <c:v>4.9805000000000001</c:v>
                </c:pt>
                <c:pt idx="15">
                  <c:v>3.4015000000000004</c:v>
                </c:pt>
                <c:pt idx="16">
                  <c:v>4.4964999999999993</c:v>
                </c:pt>
                <c:pt idx="17">
                  <c:v>5.0514999999999999</c:v>
                </c:pt>
                <c:pt idx="18">
                  <c:v>5.5339999999999998</c:v>
                </c:pt>
                <c:pt idx="19">
                  <c:v>4.3605</c:v>
                </c:pt>
                <c:pt idx="20">
                  <c:v>7.0345000000000004</c:v>
                </c:pt>
                <c:pt idx="21">
                  <c:v>10.428000000000001</c:v>
                </c:pt>
                <c:pt idx="22">
                  <c:v>7.3569999999999993</c:v>
                </c:pt>
                <c:pt idx="23">
                  <c:v>6.8810000000000002</c:v>
                </c:pt>
                <c:pt idx="24">
                  <c:v>8.5815000000000001</c:v>
                </c:pt>
                <c:pt idx="25">
                  <c:v>8.3784999999999989</c:v>
                </c:pt>
                <c:pt idx="26">
                  <c:v>13.517999999999999</c:v>
                </c:pt>
                <c:pt idx="27">
                  <c:v>11.4655</c:v>
                </c:pt>
                <c:pt idx="28">
                  <c:v>12.803999999999998</c:v>
                </c:pt>
                <c:pt idx="29">
                  <c:v>13.509</c:v>
                </c:pt>
                <c:pt idx="30">
                  <c:v>15.837</c:v>
                </c:pt>
                <c:pt idx="31">
                  <c:v>41.768000000000001</c:v>
                </c:pt>
                <c:pt idx="32">
                  <c:v>20.399999999999999</c:v>
                </c:pt>
                <c:pt idx="33">
                  <c:v>16.305</c:v>
                </c:pt>
                <c:pt idx="34">
                  <c:v>39.49</c:v>
                </c:pt>
                <c:pt idx="35">
                  <c:v>14.264000000000001</c:v>
                </c:pt>
                <c:pt idx="36">
                  <c:v>18.106000000000002</c:v>
                </c:pt>
                <c:pt idx="37">
                  <c:v>14.3935</c:v>
                </c:pt>
              </c:numCache>
            </c:numRef>
          </c:val>
          <c:smooth val="0"/>
          <c:extLst xmlns:c16r2="http://schemas.microsoft.com/office/drawing/2015/06/chart">
            <c:ext xmlns:c16="http://schemas.microsoft.com/office/drawing/2014/chart" uri="{C3380CC4-5D6E-409C-BE32-E72D297353CC}">
              <c16:uniqueId val="{00000000-03F5-477F-833C-2D51AB84B014}"/>
            </c:ext>
          </c:extLst>
        </c:ser>
        <c:ser>
          <c:idx val="1"/>
          <c:order val="1"/>
          <c:spPr>
            <a:ln w="63500"/>
          </c:spPr>
          <c:marker>
            <c:symbol val="none"/>
          </c:marker>
          <c:val>
            <c:numRef>
              <c:f>Sheet1!$M$3:$M$40</c:f>
              <c:numCache>
                <c:formatCode>0.0</c:formatCode>
                <c:ptCount val="38"/>
                <c:pt idx="0">
                  <c:v>5.1277885744143665</c:v>
                </c:pt>
                <c:pt idx="1">
                  <c:v>5.1277885744143665</c:v>
                </c:pt>
                <c:pt idx="2">
                  <c:v>5.1277885744143665</c:v>
                </c:pt>
                <c:pt idx="3">
                  <c:v>5.1277885744143665</c:v>
                </c:pt>
                <c:pt idx="4">
                  <c:v>5.1277885744143665</c:v>
                </c:pt>
                <c:pt idx="5">
                  <c:v>5.1277885744143665</c:v>
                </c:pt>
                <c:pt idx="6">
                  <c:v>5.1277885744143665</c:v>
                </c:pt>
                <c:pt idx="7">
                  <c:v>5.1277885744143665</c:v>
                </c:pt>
                <c:pt idx="8">
                  <c:v>5.1277885744143665</c:v>
                </c:pt>
                <c:pt idx="9">
                  <c:v>5.1277885744143665</c:v>
                </c:pt>
                <c:pt idx="10">
                  <c:v>5.1277885744143665</c:v>
                </c:pt>
                <c:pt idx="11">
                  <c:v>5.1277885744143665</c:v>
                </c:pt>
                <c:pt idx="12">
                  <c:v>5.1277885744143665</c:v>
                </c:pt>
                <c:pt idx="13">
                  <c:v>5.1277885744143665</c:v>
                </c:pt>
                <c:pt idx="14">
                  <c:v>5.1277885744143665</c:v>
                </c:pt>
                <c:pt idx="15">
                  <c:v>5.1277885744143665</c:v>
                </c:pt>
                <c:pt idx="16">
                  <c:v>5.1277885744143665</c:v>
                </c:pt>
                <c:pt idx="17">
                  <c:v>5.1277885744143665</c:v>
                </c:pt>
                <c:pt idx="18">
                  <c:v>5.1277885744143665</c:v>
                </c:pt>
                <c:pt idx="19">
                  <c:v>5.1277885744143665</c:v>
                </c:pt>
                <c:pt idx="20">
                  <c:v>5.1277885744143665</c:v>
                </c:pt>
                <c:pt idx="21">
                  <c:v>5.1277885744143665</c:v>
                </c:pt>
                <c:pt idx="22">
                  <c:v>10.311812499999998</c:v>
                </c:pt>
                <c:pt idx="23">
                  <c:v>10.311812499999998</c:v>
                </c:pt>
                <c:pt idx="24">
                  <c:v>10.311812499999998</c:v>
                </c:pt>
                <c:pt idx="25">
                  <c:v>10.311812499999998</c:v>
                </c:pt>
                <c:pt idx="26">
                  <c:v>10.311812499999998</c:v>
                </c:pt>
                <c:pt idx="27">
                  <c:v>10.311812499999998</c:v>
                </c:pt>
                <c:pt idx="28">
                  <c:v>10.311812499999998</c:v>
                </c:pt>
                <c:pt idx="29">
                  <c:v>10.311812499999998</c:v>
                </c:pt>
                <c:pt idx="30">
                  <c:v>22.570437500000001</c:v>
                </c:pt>
                <c:pt idx="31">
                  <c:v>22.570437500000001</c:v>
                </c:pt>
                <c:pt idx="32">
                  <c:v>22.570437500000001</c:v>
                </c:pt>
                <c:pt idx="33">
                  <c:v>22.570437500000001</c:v>
                </c:pt>
                <c:pt idx="34">
                  <c:v>22.570437500000001</c:v>
                </c:pt>
                <c:pt idx="35">
                  <c:v>22.570437500000001</c:v>
                </c:pt>
                <c:pt idx="36">
                  <c:v>22.570437500000001</c:v>
                </c:pt>
                <c:pt idx="37">
                  <c:v>22.570437500000001</c:v>
                </c:pt>
              </c:numCache>
            </c:numRef>
          </c:val>
          <c:smooth val="0"/>
          <c:extLst xmlns:c16r2="http://schemas.microsoft.com/office/drawing/2015/06/chart">
            <c:ext xmlns:c16="http://schemas.microsoft.com/office/drawing/2014/chart" uri="{C3380CC4-5D6E-409C-BE32-E72D297353CC}">
              <c16:uniqueId val="{00000001-03F5-477F-833C-2D51AB84B014}"/>
            </c:ext>
          </c:extLst>
        </c:ser>
        <c:dLbls>
          <c:showLegendKey val="0"/>
          <c:showVal val="0"/>
          <c:showCatName val="0"/>
          <c:showSerName val="0"/>
          <c:showPercent val="0"/>
          <c:showBubbleSize val="0"/>
        </c:dLbls>
        <c:smooth val="0"/>
        <c:axId val="200692288"/>
        <c:axId val="203155248"/>
      </c:lineChart>
      <c:catAx>
        <c:axId val="200692288"/>
        <c:scaling>
          <c:orientation val="minMax"/>
        </c:scaling>
        <c:delete val="0"/>
        <c:axPos val="b"/>
        <c:numFmt formatCode="General" sourceLinked="0"/>
        <c:majorTickMark val="out"/>
        <c:minorTickMark val="none"/>
        <c:tickLblPos val="nextTo"/>
        <c:txPr>
          <a:bodyPr/>
          <a:lstStyle/>
          <a:p>
            <a:pPr>
              <a:defRPr sz="1200"/>
            </a:pPr>
            <a:endParaRPr lang="es-AR"/>
          </a:p>
        </c:txPr>
        <c:crossAx val="203155248"/>
        <c:crosses val="autoZero"/>
        <c:auto val="1"/>
        <c:lblAlgn val="ctr"/>
        <c:lblOffset val="100"/>
        <c:noMultiLvlLbl val="0"/>
      </c:catAx>
      <c:valAx>
        <c:axId val="203155248"/>
        <c:scaling>
          <c:orientation val="minMax"/>
        </c:scaling>
        <c:delete val="0"/>
        <c:axPos val="l"/>
        <c:majorGridlines/>
        <c:numFmt formatCode="0" sourceLinked="0"/>
        <c:majorTickMark val="out"/>
        <c:minorTickMark val="none"/>
        <c:tickLblPos val="nextTo"/>
        <c:txPr>
          <a:bodyPr/>
          <a:lstStyle/>
          <a:p>
            <a:pPr>
              <a:defRPr sz="1800"/>
            </a:pPr>
            <a:endParaRPr lang="es-AR"/>
          </a:p>
        </c:txPr>
        <c:crossAx val="200692288"/>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Sheet2!$F$1:$F$20</c:f>
              <c:numCache>
                <c:formatCode>General</c:formatCode>
                <c:ptCount val="2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numCache>
            </c:numRef>
          </c:cat>
          <c:val>
            <c:numRef>
              <c:f>Sheet2!$E$1:$E$20</c:f>
              <c:numCache>
                <c:formatCode>#,##0</c:formatCode>
                <c:ptCount val="20"/>
                <c:pt idx="0">
                  <c:v>98.628750000000011</c:v>
                </c:pt>
                <c:pt idx="1">
                  <c:v>92.756249999999994</c:v>
                </c:pt>
                <c:pt idx="2">
                  <c:v>94.072500000000005</c:v>
                </c:pt>
                <c:pt idx="3">
                  <c:v>92.373750000000001</c:v>
                </c:pt>
                <c:pt idx="4">
                  <c:v>87.974999999999994</c:v>
                </c:pt>
                <c:pt idx="5">
                  <c:v>74.700000000000017</c:v>
                </c:pt>
                <c:pt idx="6">
                  <c:v>26.170061887570913</c:v>
                </c:pt>
                <c:pt idx="7">
                  <c:v>30.851432142133355</c:v>
                </c:pt>
                <c:pt idx="8">
                  <c:v>31.615419569827331</c:v>
                </c:pt>
                <c:pt idx="9">
                  <c:v>32.568004644219606</c:v>
                </c:pt>
                <c:pt idx="10">
                  <c:v>32.080596673528746</c:v>
                </c:pt>
                <c:pt idx="11">
                  <c:v>31.269309169665895</c:v>
                </c:pt>
                <c:pt idx="12">
                  <c:v>28.684698767019228</c:v>
                </c:pt>
                <c:pt idx="13">
                  <c:v>25.788350407144737</c:v>
                </c:pt>
                <c:pt idx="14">
                  <c:v>24.682283286403866</c:v>
                </c:pt>
                <c:pt idx="15">
                  <c:v>22.891309923521732</c:v>
                </c:pt>
                <c:pt idx="16">
                  <c:v>24.728739754098367</c:v>
                </c:pt>
                <c:pt idx="17">
                  <c:v>19.09676066590708</c:v>
                </c:pt>
                <c:pt idx="18">
                  <c:v>14.115006725539509</c:v>
                </c:pt>
                <c:pt idx="19">
                  <c:v>10.559884667215041</c:v>
                </c:pt>
              </c:numCache>
            </c:numRef>
          </c:val>
          <c:smooth val="0"/>
          <c:extLst xmlns:c16r2="http://schemas.microsoft.com/office/drawing/2015/06/chart">
            <c:ext xmlns:c16="http://schemas.microsoft.com/office/drawing/2014/chart" uri="{C3380CC4-5D6E-409C-BE32-E72D297353CC}">
              <c16:uniqueId val="{00000000-BAF9-46F0-8468-AE930BDAEC8F}"/>
            </c:ext>
          </c:extLst>
        </c:ser>
        <c:ser>
          <c:idx val="1"/>
          <c:order val="1"/>
          <c:spPr>
            <a:ln w="63500"/>
          </c:spPr>
          <c:marker>
            <c:symbol val="none"/>
          </c:marker>
          <c:val>
            <c:numRef>
              <c:f>Sheet2!$G$1:$G$20</c:f>
              <c:numCache>
                <c:formatCode>#,##0</c:formatCode>
                <c:ptCount val="20"/>
                <c:pt idx="0">
                  <c:v>90.084375000000009</c:v>
                </c:pt>
                <c:pt idx="1">
                  <c:v>90.084375000000009</c:v>
                </c:pt>
                <c:pt idx="2">
                  <c:v>90.084375000000009</c:v>
                </c:pt>
                <c:pt idx="3">
                  <c:v>90.084375000000009</c:v>
                </c:pt>
                <c:pt idx="4">
                  <c:v>90.084375000000009</c:v>
                </c:pt>
                <c:pt idx="5">
                  <c:v>90.084375000000009</c:v>
                </c:pt>
                <c:pt idx="6">
                  <c:v>30.759137347824307</c:v>
                </c:pt>
                <c:pt idx="7">
                  <c:v>30.759137347824307</c:v>
                </c:pt>
                <c:pt idx="8">
                  <c:v>30.759137347824307</c:v>
                </c:pt>
                <c:pt idx="9">
                  <c:v>30.759137347824307</c:v>
                </c:pt>
                <c:pt idx="10">
                  <c:v>30.759137347824307</c:v>
                </c:pt>
                <c:pt idx="11">
                  <c:v>30.759137347824307</c:v>
                </c:pt>
                <c:pt idx="12">
                  <c:v>25.355076427637584</c:v>
                </c:pt>
                <c:pt idx="13">
                  <c:v>25.355076427637584</c:v>
                </c:pt>
                <c:pt idx="14">
                  <c:v>25.355076427637584</c:v>
                </c:pt>
                <c:pt idx="15">
                  <c:v>25.355076427637584</c:v>
                </c:pt>
                <c:pt idx="16">
                  <c:v>25.355076427637584</c:v>
                </c:pt>
                <c:pt idx="17">
                  <c:v>14.590550686220544</c:v>
                </c:pt>
                <c:pt idx="18">
                  <c:v>14.590550686220544</c:v>
                </c:pt>
                <c:pt idx="19">
                  <c:v>14.590550686220544</c:v>
                </c:pt>
              </c:numCache>
            </c:numRef>
          </c:val>
          <c:smooth val="0"/>
          <c:extLst xmlns:c16r2="http://schemas.microsoft.com/office/drawing/2015/06/chart">
            <c:ext xmlns:c16="http://schemas.microsoft.com/office/drawing/2014/chart" uri="{C3380CC4-5D6E-409C-BE32-E72D297353CC}">
              <c16:uniqueId val="{00000001-BAF9-46F0-8468-AE930BDAEC8F}"/>
            </c:ext>
          </c:extLst>
        </c:ser>
        <c:dLbls>
          <c:showLegendKey val="0"/>
          <c:showVal val="0"/>
          <c:showCatName val="0"/>
          <c:showSerName val="0"/>
          <c:showPercent val="0"/>
          <c:showBubbleSize val="0"/>
        </c:dLbls>
        <c:smooth val="0"/>
        <c:axId val="203158608"/>
        <c:axId val="203159168"/>
      </c:lineChart>
      <c:catAx>
        <c:axId val="203158608"/>
        <c:scaling>
          <c:orientation val="minMax"/>
        </c:scaling>
        <c:delete val="0"/>
        <c:axPos val="b"/>
        <c:numFmt formatCode="General" sourceLinked="1"/>
        <c:majorTickMark val="out"/>
        <c:minorTickMark val="none"/>
        <c:tickLblPos val="nextTo"/>
        <c:txPr>
          <a:bodyPr/>
          <a:lstStyle/>
          <a:p>
            <a:pPr>
              <a:defRPr sz="1200"/>
            </a:pPr>
            <a:endParaRPr lang="es-AR"/>
          </a:p>
        </c:txPr>
        <c:crossAx val="203159168"/>
        <c:crosses val="autoZero"/>
        <c:auto val="1"/>
        <c:lblAlgn val="ctr"/>
        <c:lblOffset val="100"/>
        <c:noMultiLvlLbl val="0"/>
      </c:catAx>
      <c:valAx>
        <c:axId val="203159168"/>
        <c:scaling>
          <c:orientation val="minMax"/>
          <c:max val="120"/>
          <c:min val="0"/>
        </c:scaling>
        <c:delete val="0"/>
        <c:axPos val="l"/>
        <c:majorGridlines>
          <c:spPr>
            <a:ln>
              <a:noFill/>
            </a:ln>
          </c:spPr>
        </c:majorGridlines>
        <c:minorGridlines>
          <c:spPr>
            <a:ln>
              <a:solidFill>
                <a:schemeClr val="bg1">
                  <a:lumMod val="85000"/>
                </a:schemeClr>
              </a:solidFill>
            </a:ln>
          </c:spPr>
        </c:minorGridlines>
        <c:numFmt formatCode="#,##0" sourceLinked="1"/>
        <c:majorTickMark val="out"/>
        <c:minorTickMark val="none"/>
        <c:tickLblPos val="nextTo"/>
        <c:txPr>
          <a:bodyPr/>
          <a:lstStyle/>
          <a:p>
            <a:pPr>
              <a:defRPr sz="1200"/>
            </a:pPr>
            <a:endParaRPr lang="es-AR"/>
          </a:p>
        </c:txPr>
        <c:crossAx val="203158608"/>
        <c:crosses val="autoZero"/>
        <c:crossBetween val="between"/>
        <c:majorUnit val="10"/>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AR" sz="2000"/>
              <a:t>% Cobranzas a Distribuidores</a:t>
            </a:r>
          </a:p>
        </c:rich>
      </c:tx>
      <c:overlay val="0"/>
      <c:spPr>
        <a:noFill/>
        <a:ln>
          <a:noFill/>
        </a:ln>
        <a:effectLst/>
      </c:spPr>
    </c:title>
    <c:autoTitleDeleted val="0"/>
    <c:plotArea>
      <c:layout/>
      <c:barChart>
        <c:barDir val="col"/>
        <c:grouping val="clustered"/>
        <c:varyColors val="0"/>
        <c:ser>
          <c:idx val="2"/>
          <c:order val="0"/>
          <c:tx>
            <c:strRef>
              <c:f>datos!$L$5</c:f>
              <c:strCache>
                <c:ptCount val="1"/>
                <c:pt idx="0">
                  <c:v>% COBRANZAS</c:v>
                </c:pt>
              </c:strCache>
            </c:strRef>
          </c:tx>
          <c:spPr>
            <a:solidFill>
              <a:schemeClr val="accent1">
                <a:lumMod val="60000"/>
                <a:lumOff val="40000"/>
              </a:schemeClr>
            </a:solidFill>
            <a:ln>
              <a:noFill/>
            </a:ln>
            <a:effectLst/>
          </c:spPr>
          <c:invertIfNegative val="0"/>
          <c:cat>
            <c:numRef>
              <c:f>datos!$B$6:$B$41</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datos!$L$6:$L$41</c:f>
              <c:numCache>
                <c:formatCode>0%</c:formatCode>
                <c:ptCount val="36"/>
                <c:pt idx="0">
                  <c:v>0.2576</c:v>
                </c:pt>
                <c:pt idx="1">
                  <c:v>0.23319999999999999</c:v>
                </c:pt>
                <c:pt idx="2">
                  <c:v>0.23399999999999999</c:v>
                </c:pt>
                <c:pt idx="3">
                  <c:v>0.54920000000000002</c:v>
                </c:pt>
                <c:pt idx="4">
                  <c:v>0.55270000000000008</c:v>
                </c:pt>
                <c:pt idx="5">
                  <c:v>0.50979999999999992</c:v>
                </c:pt>
                <c:pt idx="6">
                  <c:v>0.52070000000000005</c:v>
                </c:pt>
                <c:pt idx="7">
                  <c:v>0.55880000000000007</c:v>
                </c:pt>
                <c:pt idx="8">
                  <c:v>0.5403</c:v>
                </c:pt>
                <c:pt idx="9">
                  <c:v>0.53100000000000003</c:v>
                </c:pt>
                <c:pt idx="10">
                  <c:v>0.42320000000000002</c:v>
                </c:pt>
                <c:pt idx="11">
                  <c:v>0.4415</c:v>
                </c:pt>
                <c:pt idx="12">
                  <c:v>0.45399999999999996</c:v>
                </c:pt>
                <c:pt idx="13">
                  <c:v>0.68048216889942781</c:v>
                </c:pt>
                <c:pt idx="14">
                  <c:v>0.74945804200695831</c:v>
                </c:pt>
                <c:pt idx="15">
                  <c:v>0.97614682477174952</c:v>
                </c:pt>
                <c:pt idx="16">
                  <c:v>0.91099999999999992</c:v>
                </c:pt>
                <c:pt idx="17">
                  <c:v>0.80930000000000002</c:v>
                </c:pt>
                <c:pt idx="18">
                  <c:v>0.78879999999999995</c:v>
                </c:pt>
                <c:pt idx="19">
                  <c:v>0.42499999999999999</c:v>
                </c:pt>
                <c:pt idx="20">
                  <c:v>0.61099999999999999</c:v>
                </c:pt>
                <c:pt idx="21">
                  <c:v>0.70050000000000001</c:v>
                </c:pt>
                <c:pt idx="22">
                  <c:v>0.86309999999999998</c:v>
                </c:pt>
                <c:pt idx="23">
                  <c:v>0.79</c:v>
                </c:pt>
                <c:pt idx="24">
                  <c:v>0.85199999999999998</c:v>
                </c:pt>
                <c:pt idx="25">
                  <c:v>0.84099999999999997</c:v>
                </c:pt>
                <c:pt idx="26">
                  <c:v>0.85540000000000005</c:v>
                </c:pt>
                <c:pt idx="27">
                  <c:v>0.91928368381409464</c:v>
                </c:pt>
                <c:pt idx="28">
                  <c:v>0.87423291034605821</c:v>
                </c:pt>
                <c:pt idx="29">
                  <c:v>0.86105317372677492</c:v>
                </c:pt>
              </c:numCache>
            </c:numRef>
          </c:val>
          <c:extLst xmlns:c16r2="http://schemas.microsoft.com/office/drawing/2015/06/chart">
            <c:ext xmlns:c16="http://schemas.microsoft.com/office/drawing/2014/chart" uri="{C3380CC4-5D6E-409C-BE32-E72D297353CC}">
              <c16:uniqueId val="{00000000-8743-47D2-BCB0-449EE81E8B2D}"/>
            </c:ext>
          </c:extLst>
        </c:ser>
        <c:dLbls>
          <c:showLegendKey val="0"/>
          <c:showVal val="0"/>
          <c:showCatName val="0"/>
          <c:showSerName val="0"/>
          <c:showPercent val="0"/>
          <c:showBubbleSize val="0"/>
        </c:dLbls>
        <c:gapWidth val="20"/>
        <c:axId val="203161968"/>
        <c:axId val="203162528"/>
      </c:barChart>
      <c:dateAx>
        <c:axId val="20316196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203162528"/>
        <c:crosses val="autoZero"/>
        <c:auto val="1"/>
        <c:lblOffset val="100"/>
        <c:baseTimeUnit val="months"/>
      </c:dateAx>
      <c:valAx>
        <c:axId val="20316252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20316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noFill/>
    <a:ln>
      <a:noFill/>
    </a:ln>
    <a:effectLst/>
  </c:spPr>
  <c:txPr>
    <a:bodyPr/>
    <a:lstStyle/>
    <a:p>
      <a:pPr>
        <a:defRPr/>
      </a:pPr>
      <a:endParaRPr lang="es-A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AR" sz="2000"/>
              <a:t>Días de Retraso Pago a Generadores MEM</a:t>
            </a:r>
          </a:p>
        </c:rich>
      </c:tx>
      <c:overlay val="0"/>
      <c:spPr>
        <a:noFill/>
        <a:ln>
          <a:noFill/>
        </a:ln>
        <a:effectLst/>
      </c:spPr>
    </c:title>
    <c:autoTitleDeleted val="0"/>
    <c:plotArea>
      <c:layout/>
      <c:lineChart>
        <c:grouping val="standard"/>
        <c:varyColors val="0"/>
        <c:ser>
          <c:idx val="2"/>
          <c:order val="0"/>
          <c:tx>
            <c:strRef>
              <c:f>datos!$K$5</c:f>
              <c:strCache>
                <c:ptCount val="1"/>
                <c:pt idx="0">
                  <c:v>DIAS</c:v>
                </c:pt>
              </c:strCache>
            </c:strRef>
          </c:tx>
          <c:spPr>
            <a:ln w="53975" cap="rnd">
              <a:solidFill>
                <a:srgbClr val="C00000"/>
              </a:solidFill>
              <a:prstDash val="solid"/>
              <a:bevel/>
            </a:ln>
            <a:effectLst/>
          </c:spPr>
          <c:marker>
            <c:symbol val="diamond"/>
            <c:size val="10"/>
            <c:spPr>
              <a:solidFill>
                <a:srgbClr val="C00000"/>
              </a:solidFill>
              <a:ln w="9525">
                <a:solidFill>
                  <a:schemeClr val="accent3"/>
                </a:solidFill>
              </a:ln>
              <a:effectLst/>
            </c:spPr>
          </c:marker>
          <c:cat>
            <c:numRef>
              <c:f>datos!$B$6:$B$41</c:f>
              <c:numCache>
                <c:formatCode>mmm\-yy</c:formatCode>
                <c:ptCount val="3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numCache>
            </c:numRef>
          </c:cat>
          <c:val>
            <c:numRef>
              <c:f>datos!$K$6:$K$41</c:f>
              <c:numCache>
                <c:formatCode>0</c:formatCode>
                <c:ptCount val="36"/>
                <c:pt idx="0">
                  <c:v>65.886499999999998</c:v>
                </c:pt>
                <c:pt idx="1">
                  <c:v>66.3904</c:v>
                </c:pt>
                <c:pt idx="2">
                  <c:v>64.201300000000003</c:v>
                </c:pt>
                <c:pt idx="3">
                  <c:v>66.634199999999993</c:v>
                </c:pt>
                <c:pt idx="4">
                  <c:v>71.689499999999995</c:v>
                </c:pt>
                <c:pt idx="5">
                  <c:v>65.500199999999992</c:v>
                </c:pt>
                <c:pt idx="6">
                  <c:v>57</c:v>
                </c:pt>
                <c:pt idx="7">
                  <c:v>63</c:v>
                </c:pt>
                <c:pt idx="8">
                  <c:v>58</c:v>
                </c:pt>
                <c:pt idx="9">
                  <c:v>64.126199999999997</c:v>
                </c:pt>
                <c:pt idx="10">
                  <c:v>58</c:v>
                </c:pt>
                <c:pt idx="11">
                  <c:v>63</c:v>
                </c:pt>
                <c:pt idx="12" formatCode="General">
                  <c:v>67</c:v>
                </c:pt>
                <c:pt idx="13" formatCode="General">
                  <c:v>59</c:v>
                </c:pt>
                <c:pt idx="14" formatCode="General">
                  <c:v>57</c:v>
                </c:pt>
                <c:pt idx="15" formatCode="General">
                  <c:v>51</c:v>
                </c:pt>
                <c:pt idx="16" formatCode="General">
                  <c:v>53</c:v>
                </c:pt>
                <c:pt idx="17" formatCode="General">
                  <c:v>45</c:v>
                </c:pt>
                <c:pt idx="18" formatCode="General">
                  <c:v>38</c:v>
                </c:pt>
                <c:pt idx="19" formatCode="General">
                  <c:v>34</c:v>
                </c:pt>
                <c:pt idx="20" formatCode="General">
                  <c:v>21</c:v>
                </c:pt>
                <c:pt idx="21" formatCode="General">
                  <c:v>18</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numCache>
            </c:numRef>
          </c:val>
          <c:smooth val="0"/>
          <c:extLst xmlns:c16r2="http://schemas.microsoft.com/office/drawing/2015/06/chart">
            <c:ext xmlns:c16="http://schemas.microsoft.com/office/drawing/2014/chart" uri="{C3380CC4-5D6E-409C-BE32-E72D297353CC}">
              <c16:uniqueId val="{00000000-7D28-4951-878F-8BBA04A4B979}"/>
            </c:ext>
          </c:extLst>
        </c:ser>
        <c:dLbls>
          <c:showLegendKey val="0"/>
          <c:showVal val="0"/>
          <c:showCatName val="0"/>
          <c:showSerName val="0"/>
          <c:showPercent val="0"/>
          <c:showBubbleSize val="0"/>
        </c:dLbls>
        <c:marker val="1"/>
        <c:smooth val="0"/>
        <c:axId val="204747792"/>
        <c:axId val="204748352"/>
      </c:lineChart>
      <c:dateAx>
        <c:axId val="20474779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204748352"/>
        <c:crosses val="autoZero"/>
        <c:auto val="1"/>
        <c:lblOffset val="100"/>
        <c:baseTimeUnit val="months"/>
      </c:dateAx>
      <c:valAx>
        <c:axId val="204748352"/>
        <c:scaling>
          <c:orientation val="minMax"/>
          <c:max val="18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20474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noFill/>
    <a:ln>
      <a:noFill/>
    </a:ln>
    <a:effectLst/>
  </c:spPr>
  <c:txPr>
    <a:bodyPr/>
    <a:lstStyle/>
    <a:p>
      <a:pPr>
        <a:defRPr/>
      </a:pPr>
      <a:endParaRPr lang="es-A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15"/>
      <c:rotY val="20"/>
      <c:rAngAx val="1"/>
    </c:view3D>
    <c:floor>
      <c:thickness val="0"/>
      <c:spPr>
        <a:noFill/>
        <a:ln w="10000" cap="flat" cmpd="sng" algn="ctr">
          <a:solidFill>
            <a:schemeClr val="tx1">
              <a:tint val="75000"/>
            </a:schemeClr>
          </a:solidFill>
          <a:prstDash val="solid"/>
          <a:round/>
        </a:ln>
        <a:effectLst/>
        <a:sp3d contourW="100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90359353520651"/>
          <c:y val="3.3994535595405634E-2"/>
          <c:w val="0.87994668732980719"/>
          <c:h val="0.8912323880274754"/>
        </c:manualLayout>
      </c:layout>
      <c:bar3DChart>
        <c:barDir val="col"/>
        <c:grouping val="clustered"/>
        <c:varyColors val="0"/>
        <c:ser>
          <c:idx val="0"/>
          <c:order val="0"/>
          <c:spPr>
            <a:solidFill>
              <a:schemeClr val="accent5"/>
            </a:solidFill>
            <a:ln>
              <a:noFill/>
            </a:ln>
            <a:effectLst/>
            <a:sp3d/>
          </c:spPr>
          <c:invertIfNegative val="0"/>
          <c:cat>
            <c:numRef>
              <c:f>Hoja1!$B$3:$B$17</c:f>
              <c:numCache>
                <c:formatCode>General</c:formatCode>
                <c:ptCount val="15"/>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numCache>
            </c:numRef>
          </c:cat>
          <c:val>
            <c:numRef>
              <c:f>Hoja1!$C$3:$C$17</c:f>
              <c:numCache>
                <c:formatCode>0.0%</c:formatCode>
                <c:ptCount val="15"/>
                <c:pt idx="0">
                  <c:v>1.2999999999999999E-2</c:v>
                </c:pt>
                <c:pt idx="1">
                  <c:v>1.9E-2</c:v>
                </c:pt>
                <c:pt idx="2">
                  <c:v>1.9E-2</c:v>
                </c:pt>
                <c:pt idx="3">
                  <c:v>1.9E-2</c:v>
                </c:pt>
                <c:pt idx="4">
                  <c:v>1.9E-2</c:v>
                </c:pt>
                <c:pt idx="5">
                  <c:v>1.9E-2</c:v>
                </c:pt>
                <c:pt idx="6">
                  <c:v>1.9E-2</c:v>
                </c:pt>
                <c:pt idx="7">
                  <c:v>0.08</c:v>
                </c:pt>
                <c:pt idx="8">
                  <c:v>0.12</c:v>
                </c:pt>
                <c:pt idx="9">
                  <c:v>0.12</c:v>
                </c:pt>
                <c:pt idx="10">
                  <c:v>0.16</c:v>
                </c:pt>
                <c:pt idx="11">
                  <c:v>0.16</c:v>
                </c:pt>
                <c:pt idx="12">
                  <c:v>0.18</c:v>
                </c:pt>
                <c:pt idx="13">
                  <c:v>0.18</c:v>
                </c:pt>
                <c:pt idx="14">
                  <c:v>0.2</c:v>
                </c:pt>
              </c:numCache>
            </c:numRef>
          </c:val>
          <c:extLst xmlns:c16r2="http://schemas.microsoft.com/office/drawing/2015/06/chart">
            <c:ext xmlns:c16="http://schemas.microsoft.com/office/drawing/2014/chart" uri="{C3380CC4-5D6E-409C-BE32-E72D297353CC}">
              <c16:uniqueId val="{00000000-8C79-4AC1-94BD-6DB6A6A4E8A5}"/>
            </c:ext>
          </c:extLst>
        </c:ser>
        <c:dLbls>
          <c:showLegendKey val="0"/>
          <c:showVal val="0"/>
          <c:showCatName val="0"/>
          <c:showSerName val="0"/>
          <c:showPercent val="0"/>
          <c:showBubbleSize val="0"/>
        </c:dLbls>
        <c:gapWidth val="150"/>
        <c:shape val="box"/>
        <c:axId val="204751152"/>
        <c:axId val="204751712"/>
        <c:axId val="0"/>
      </c:bar3DChart>
      <c:catAx>
        <c:axId val="204751152"/>
        <c:scaling>
          <c:orientation val="minMax"/>
        </c:scaling>
        <c:delete val="0"/>
        <c:axPos val="b"/>
        <c:majorGridlines>
          <c:spPr>
            <a:ln w="10000" cap="flat" cmpd="sng" algn="ctr">
              <a:solidFill>
                <a:schemeClr val="bg1">
                  <a:lumMod val="65000"/>
                </a:schemeClr>
              </a:solidFill>
              <a:prstDash val="solid"/>
              <a:round/>
            </a:ln>
            <a:effectLst/>
          </c:spPr>
        </c:majorGridlines>
        <c:numFmt formatCode="General" sourceLinked="1"/>
        <c:majorTickMark val="out"/>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AR"/>
          </a:p>
        </c:txPr>
        <c:crossAx val="204751712"/>
        <c:crosses val="autoZero"/>
        <c:auto val="1"/>
        <c:lblAlgn val="ctr"/>
        <c:lblOffset val="100"/>
        <c:noMultiLvlLbl val="0"/>
      </c:catAx>
      <c:valAx>
        <c:axId val="204751712"/>
        <c:scaling>
          <c:orientation val="minMax"/>
        </c:scaling>
        <c:delete val="0"/>
        <c:axPos val="l"/>
        <c:majorGridlines>
          <c:spPr>
            <a:ln w="10000" cap="flat" cmpd="sng" algn="ctr">
              <a:solidFill>
                <a:schemeClr val="bg1">
                  <a:lumMod val="65000"/>
                </a:schemeClr>
              </a:solidFill>
              <a:prstDash val="solid"/>
              <a:round/>
            </a:ln>
            <a:effectLst/>
          </c:spPr>
        </c:majorGridlines>
        <c:numFmt formatCode="0%" sourceLinked="0"/>
        <c:majorTickMark val="out"/>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AR"/>
          </a:p>
        </c:txPr>
        <c:crossAx val="204751152"/>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s-A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AR"/>
              <a:t>Simulación Generación renovable - MW medios / semana</a:t>
            </a:r>
          </a:p>
        </c:rich>
      </c:tx>
      <c:overlay val="0"/>
      <c:spPr>
        <a:noFill/>
        <a:ln>
          <a:noFill/>
        </a:ln>
        <a:effectLst/>
      </c:spPr>
    </c:title>
    <c:autoTitleDeleted val="0"/>
    <c:plotArea>
      <c:layout/>
      <c:areaChart>
        <c:grouping val="stacked"/>
        <c:varyColors val="0"/>
        <c:ser>
          <c:idx val="0"/>
          <c:order val="0"/>
          <c:tx>
            <c:strRef>
              <c:f>Hoja1!$J$2</c:f>
              <c:strCache>
                <c:ptCount val="1"/>
                <c:pt idx="0">
                  <c:v>EOLICO</c:v>
                </c:pt>
              </c:strCache>
            </c:strRef>
          </c:tx>
          <c:spPr>
            <a:solidFill>
              <a:schemeClr val="accent6"/>
            </a:solidFill>
            <a:ln>
              <a:noFill/>
            </a:ln>
            <a:effectLst/>
          </c:spPr>
          <c:cat>
            <c:numRef>
              <c:f>Hoja1!$I$3:$I$158</c:f>
              <c:numCache>
                <c:formatCode>m/d/yyyy</c:formatCode>
                <c:ptCount val="156"/>
                <c:pt idx="0">
                  <c:v>42736</c:v>
                </c:pt>
                <c:pt idx="1">
                  <c:v>42743</c:v>
                </c:pt>
                <c:pt idx="2">
                  <c:v>42750</c:v>
                </c:pt>
                <c:pt idx="3">
                  <c:v>42757</c:v>
                </c:pt>
                <c:pt idx="4">
                  <c:v>42764</c:v>
                </c:pt>
                <c:pt idx="5">
                  <c:v>42771</c:v>
                </c:pt>
                <c:pt idx="6">
                  <c:v>42778</c:v>
                </c:pt>
                <c:pt idx="7">
                  <c:v>42785</c:v>
                </c:pt>
                <c:pt idx="8">
                  <c:v>42792</c:v>
                </c:pt>
                <c:pt idx="9">
                  <c:v>42799</c:v>
                </c:pt>
                <c:pt idx="10">
                  <c:v>42806</c:v>
                </c:pt>
                <c:pt idx="11">
                  <c:v>42813</c:v>
                </c:pt>
                <c:pt idx="12">
                  <c:v>42820</c:v>
                </c:pt>
                <c:pt idx="13">
                  <c:v>42827</c:v>
                </c:pt>
                <c:pt idx="14">
                  <c:v>42834</c:v>
                </c:pt>
                <c:pt idx="15">
                  <c:v>42841</c:v>
                </c:pt>
                <c:pt idx="16">
                  <c:v>42848</c:v>
                </c:pt>
                <c:pt idx="17">
                  <c:v>42855</c:v>
                </c:pt>
                <c:pt idx="18">
                  <c:v>42862</c:v>
                </c:pt>
                <c:pt idx="19">
                  <c:v>42869</c:v>
                </c:pt>
                <c:pt idx="20">
                  <c:v>42876</c:v>
                </c:pt>
                <c:pt idx="21">
                  <c:v>42883</c:v>
                </c:pt>
                <c:pt idx="22">
                  <c:v>42890</c:v>
                </c:pt>
                <c:pt idx="23">
                  <c:v>42897</c:v>
                </c:pt>
                <c:pt idx="24">
                  <c:v>42904</c:v>
                </c:pt>
                <c:pt idx="25">
                  <c:v>42911</c:v>
                </c:pt>
                <c:pt idx="26">
                  <c:v>42918</c:v>
                </c:pt>
                <c:pt idx="27">
                  <c:v>42925</c:v>
                </c:pt>
                <c:pt idx="28">
                  <c:v>42932</c:v>
                </c:pt>
                <c:pt idx="29">
                  <c:v>42939</c:v>
                </c:pt>
                <c:pt idx="30">
                  <c:v>42946</c:v>
                </c:pt>
                <c:pt idx="31">
                  <c:v>42953</c:v>
                </c:pt>
                <c:pt idx="32">
                  <c:v>42960</c:v>
                </c:pt>
                <c:pt idx="33">
                  <c:v>42967</c:v>
                </c:pt>
                <c:pt idx="34">
                  <c:v>42974</c:v>
                </c:pt>
                <c:pt idx="35">
                  <c:v>42981</c:v>
                </c:pt>
                <c:pt idx="36">
                  <c:v>42988</c:v>
                </c:pt>
                <c:pt idx="37">
                  <c:v>42995</c:v>
                </c:pt>
                <c:pt idx="38">
                  <c:v>43002</c:v>
                </c:pt>
                <c:pt idx="39">
                  <c:v>43009</c:v>
                </c:pt>
                <c:pt idx="40">
                  <c:v>43016</c:v>
                </c:pt>
                <c:pt idx="41">
                  <c:v>43023</c:v>
                </c:pt>
                <c:pt idx="42">
                  <c:v>43030</c:v>
                </c:pt>
                <c:pt idx="43">
                  <c:v>43037</c:v>
                </c:pt>
                <c:pt idx="44">
                  <c:v>43044</c:v>
                </c:pt>
                <c:pt idx="45">
                  <c:v>43051</c:v>
                </c:pt>
                <c:pt idx="46">
                  <c:v>43058</c:v>
                </c:pt>
                <c:pt idx="47">
                  <c:v>43065</c:v>
                </c:pt>
                <c:pt idx="48">
                  <c:v>43072</c:v>
                </c:pt>
                <c:pt idx="49">
                  <c:v>43079</c:v>
                </c:pt>
                <c:pt idx="50">
                  <c:v>43086</c:v>
                </c:pt>
                <c:pt idx="51">
                  <c:v>43093</c:v>
                </c:pt>
                <c:pt idx="52">
                  <c:v>43100</c:v>
                </c:pt>
                <c:pt idx="53">
                  <c:v>43107</c:v>
                </c:pt>
                <c:pt idx="54">
                  <c:v>43114</c:v>
                </c:pt>
                <c:pt idx="55">
                  <c:v>43121</c:v>
                </c:pt>
                <c:pt idx="56">
                  <c:v>43128</c:v>
                </c:pt>
                <c:pt idx="57">
                  <c:v>43135</c:v>
                </c:pt>
                <c:pt idx="58">
                  <c:v>43142</c:v>
                </c:pt>
                <c:pt idx="59">
                  <c:v>43149</c:v>
                </c:pt>
                <c:pt idx="60">
                  <c:v>43156</c:v>
                </c:pt>
                <c:pt idx="61">
                  <c:v>43163</c:v>
                </c:pt>
                <c:pt idx="62">
                  <c:v>43170</c:v>
                </c:pt>
                <c:pt idx="63">
                  <c:v>43177</c:v>
                </c:pt>
                <c:pt idx="64">
                  <c:v>43184</c:v>
                </c:pt>
                <c:pt idx="65">
                  <c:v>43191</c:v>
                </c:pt>
                <c:pt idx="66">
                  <c:v>43198</c:v>
                </c:pt>
                <c:pt idx="67">
                  <c:v>43205</c:v>
                </c:pt>
                <c:pt idx="68">
                  <c:v>43212</c:v>
                </c:pt>
                <c:pt idx="69">
                  <c:v>43219</c:v>
                </c:pt>
                <c:pt idx="70">
                  <c:v>43226</c:v>
                </c:pt>
                <c:pt idx="71">
                  <c:v>43233</c:v>
                </c:pt>
                <c:pt idx="72">
                  <c:v>43240</c:v>
                </c:pt>
                <c:pt idx="73">
                  <c:v>43247</c:v>
                </c:pt>
                <c:pt idx="74">
                  <c:v>43254</c:v>
                </c:pt>
                <c:pt idx="75">
                  <c:v>43261</c:v>
                </c:pt>
                <c:pt idx="76">
                  <c:v>43268</c:v>
                </c:pt>
                <c:pt idx="77">
                  <c:v>43275</c:v>
                </c:pt>
                <c:pt idx="78">
                  <c:v>43282</c:v>
                </c:pt>
                <c:pt idx="79">
                  <c:v>43289</c:v>
                </c:pt>
                <c:pt idx="80">
                  <c:v>43296</c:v>
                </c:pt>
                <c:pt idx="81">
                  <c:v>43303</c:v>
                </c:pt>
                <c:pt idx="82">
                  <c:v>43310</c:v>
                </c:pt>
                <c:pt idx="83">
                  <c:v>43317</c:v>
                </c:pt>
                <c:pt idx="84">
                  <c:v>43324</c:v>
                </c:pt>
                <c:pt idx="85">
                  <c:v>43331</c:v>
                </c:pt>
                <c:pt idx="86">
                  <c:v>43338</c:v>
                </c:pt>
                <c:pt idx="87">
                  <c:v>43345</c:v>
                </c:pt>
                <c:pt idx="88">
                  <c:v>43352</c:v>
                </c:pt>
                <c:pt idx="89">
                  <c:v>43359</c:v>
                </c:pt>
                <c:pt idx="90">
                  <c:v>43366</c:v>
                </c:pt>
                <c:pt idx="91">
                  <c:v>43373</c:v>
                </c:pt>
                <c:pt idx="92">
                  <c:v>43380</c:v>
                </c:pt>
                <c:pt idx="93">
                  <c:v>43387</c:v>
                </c:pt>
                <c:pt idx="94">
                  <c:v>43394</c:v>
                </c:pt>
                <c:pt idx="95">
                  <c:v>43401</c:v>
                </c:pt>
                <c:pt idx="96">
                  <c:v>43408</c:v>
                </c:pt>
                <c:pt idx="97">
                  <c:v>43415</c:v>
                </c:pt>
                <c:pt idx="98">
                  <c:v>43422</c:v>
                </c:pt>
                <c:pt idx="99">
                  <c:v>43429</c:v>
                </c:pt>
                <c:pt idx="100">
                  <c:v>43436</c:v>
                </c:pt>
                <c:pt idx="101">
                  <c:v>43443</c:v>
                </c:pt>
                <c:pt idx="102">
                  <c:v>43450</c:v>
                </c:pt>
                <c:pt idx="103">
                  <c:v>43457</c:v>
                </c:pt>
                <c:pt idx="104">
                  <c:v>43464</c:v>
                </c:pt>
                <c:pt idx="105">
                  <c:v>43471</c:v>
                </c:pt>
                <c:pt idx="106">
                  <c:v>43478</c:v>
                </c:pt>
                <c:pt idx="107">
                  <c:v>43485</c:v>
                </c:pt>
                <c:pt idx="108">
                  <c:v>43492</c:v>
                </c:pt>
                <c:pt idx="109">
                  <c:v>43499</c:v>
                </c:pt>
                <c:pt idx="110">
                  <c:v>43506</c:v>
                </c:pt>
                <c:pt idx="111">
                  <c:v>43513</c:v>
                </c:pt>
                <c:pt idx="112">
                  <c:v>43520</c:v>
                </c:pt>
                <c:pt idx="113">
                  <c:v>43527</c:v>
                </c:pt>
                <c:pt idx="114">
                  <c:v>43534</c:v>
                </c:pt>
                <c:pt idx="115">
                  <c:v>43541</c:v>
                </c:pt>
                <c:pt idx="116">
                  <c:v>43548</c:v>
                </c:pt>
                <c:pt idx="117">
                  <c:v>43555</c:v>
                </c:pt>
                <c:pt idx="118">
                  <c:v>43562</c:v>
                </c:pt>
                <c:pt idx="119">
                  <c:v>43569</c:v>
                </c:pt>
                <c:pt idx="120">
                  <c:v>43576</c:v>
                </c:pt>
                <c:pt idx="121">
                  <c:v>43583</c:v>
                </c:pt>
                <c:pt idx="122">
                  <c:v>43590</c:v>
                </c:pt>
                <c:pt idx="123">
                  <c:v>43597</c:v>
                </c:pt>
                <c:pt idx="124">
                  <c:v>43604</c:v>
                </c:pt>
                <c:pt idx="125">
                  <c:v>43611</c:v>
                </c:pt>
                <c:pt idx="126">
                  <c:v>43618</c:v>
                </c:pt>
                <c:pt idx="127">
                  <c:v>43625</c:v>
                </c:pt>
                <c:pt idx="128">
                  <c:v>43632</c:v>
                </c:pt>
                <c:pt idx="129">
                  <c:v>43639</c:v>
                </c:pt>
                <c:pt idx="130">
                  <c:v>43646</c:v>
                </c:pt>
                <c:pt idx="131">
                  <c:v>43653</c:v>
                </c:pt>
                <c:pt idx="132">
                  <c:v>43660</c:v>
                </c:pt>
                <c:pt idx="133">
                  <c:v>43667</c:v>
                </c:pt>
                <c:pt idx="134">
                  <c:v>43674</c:v>
                </c:pt>
                <c:pt idx="135">
                  <c:v>43681</c:v>
                </c:pt>
                <c:pt idx="136">
                  <c:v>43688</c:v>
                </c:pt>
                <c:pt idx="137">
                  <c:v>43695</c:v>
                </c:pt>
                <c:pt idx="138">
                  <c:v>43702</c:v>
                </c:pt>
                <c:pt idx="139">
                  <c:v>43709</c:v>
                </c:pt>
                <c:pt idx="140">
                  <c:v>43716</c:v>
                </c:pt>
                <c:pt idx="141">
                  <c:v>43723</c:v>
                </c:pt>
                <c:pt idx="142">
                  <c:v>43730</c:v>
                </c:pt>
                <c:pt idx="143">
                  <c:v>43737</c:v>
                </c:pt>
                <c:pt idx="144">
                  <c:v>43744</c:v>
                </c:pt>
                <c:pt idx="145">
                  <c:v>43751</c:v>
                </c:pt>
                <c:pt idx="146">
                  <c:v>43758</c:v>
                </c:pt>
                <c:pt idx="147">
                  <c:v>43765</c:v>
                </c:pt>
                <c:pt idx="148">
                  <c:v>43772</c:v>
                </c:pt>
                <c:pt idx="149">
                  <c:v>43779</c:v>
                </c:pt>
                <c:pt idx="150">
                  <c:v>43786</c:v>
                </c:pt>
                <c:pt idx="151">
                  <c:v>43793</c:v>
                </c:pt>
                <c:pt idx="152">
                  <c:v>43800</c:v>
                </c:pt>
                <c:pt idx="153">
                  <c:v>43807</c:v>
                </c:pt>
                <c:pt idx="154">
                  <c:v>43814</c:v>
                </c:pt>
                <c:pt idx="155">
                  <c:v>43821</c:v>
                </c:pt>
              </c:numCache>
            </c:numRef>
          </c:cat>
          <c:val>
            <c:numRef>
              <c:f>Hoja1!$J$3:$J$158</c:f>
              <c:numCache>
                <c:formatCode>General</c:formatCode>
                <c:ptCount val="156"/>
                <c:pt idx="0">
                  <c:v>94</c:v>
                </c:pt>
                <c:pt idx="1">
                  <c:v>102</c:v>
                </c:pt>
                <c:pt idx="2">
                  <c:v>95</c:v>
                </c:pt>
                <c:pt idx="3">
                  <c:v>90</c:v>
                </c:pt>
                <c:pt idx="4">
                  <c:v>84</c:v>
                </c:pt>
                <c:pt idx="5">
                  <c:v>78</c:v>
                </c:pt>
                <c:pt idx="6">
                  <c:v>80</c:v>
                </c:pt>
                <c:pt idx="7">
                  <c:v>80</c:v>
                </c:pt>
                <c:pt idx="8">
                  <c:v>71</c:v>
                </c:pt>
                <c:pt idx="9">
                  <c:v>67</c:v>
                </c:pt>
                <c:pt idx="10">
                  <c:v>68</c:v>
                </c:pt>
                <c:pt idx="11">
                  <c:v>74</c:v>
                </c:pt>
                <c:pt idx="12">
                  <c:v>69</c:v>
                </c:pt>
                <c:pt idx="13">
                  <c:v>77</c:v>
                </c:pt>
                <c:pt idx="14">
                  <c:v>76</c:v>
                </c:pt>
                <c:pt idx="15">
                  <c:v>80</c:v>
                </c:pt>
                <c:pt idx="16">
                  <c:v>83</c:v>
                </c:pt>
                <c:pt idx="17">
                  <c:v>69</c:v>
                </c:pt>
                <c:pt idx="18">
                  <c:v>67</c:v>
                </c:pt>
                <c:pt idx="19">
                  <c:v>65</c:v>
                </c:pt>
                <c:pt idx="20">
                  <c:v>62</c:v>
                </c:pt>
                <c:pt idx="21">
                  <c:v>62</c:v>
                </c:pt>
                <c:pt idx="22">
                  <c:v>59</c:v>
                </c:pt>
                <c:pt idx="23">
                  <c:v>56</c:v>
                </c:pt>
                <c:pt idx="24">
                  <c:v>63</c:v>
                </c:pt>
                <c:pt idx="25">
                  <c:v>60</c:v>
                </c:pt>
                <c:pt idx="26">
                  <c:v>67</c:v>
                </c:pt>
                <c:pt idx="27">
                  <c:v>63</c:v>
                </c:pt>
                <c:pt idx="28">
                  <c:v>65</c:v>
                </c:pt>
                <c:pt idx="29">
                  <c:v>65</c:v>
                </c:pt>
                <c:pt idx="30">
                  <c:v>71</c:v>
                </c:pt>
                <c:pt idx="31">
                  <c:v>67</c:v>
                </c:pt>
                <c:pt idx="32">
                  <c:v>66</c:v>
                </c:pt>
                <c:pt idx="33">
                  <c:v>69</c:v>
                </c:pt>
                <c:pt idx="34">
                  <c:v>81</c:v>
                </c:pt>
                <c:pt idx="35">
                  <c:v>78</c:v>
                </c:pt>
                <c:pt idx="36">
                  <c:v>83</c:v>
                </c:pt>
                <c:pt idx="37">
                  <c:v>77</c:v>
                </c:pt>
                <c:pt idx="38">
                  <c:v>75</c:v>
                </c:pt>
                <c:pt idx="39">
                  <c:v>83</c:v>
                </c:pt>
                <c:pt idx="40">
                  <c:v>84</c:v>
                </c:pt>
                <c:pt idx="41">
                  <c:v>91</c:v>
                </c:pt>
                <c:pt idx="42">
                  <c:v>87</c:v>
                </c:pt>
                <c:pt idx="43">
                  <c:v>107</c:v>
                </c:pt>
                <c:pt idx="44">
                  <c:v>109</c:v>
                </c:pt>
                <c:pt idx="45">
                  <c:v>115</c:v>
                </c:pt>
                <c:pt idx="46">
                  <c:v>115</c:v>
                </c:pt>
                <c:pt idx="47">
                  <c:v>89</c:v>
                </c:pt>
                <c:pt idx="48">
                  <c:v>91</c:v>
                </c:pt>
                <c:pt idx="49">
                  <c:v>82</c:v>
                </c:pt>
                <c:pt idx="50">
                  <c:v>92</c:v>
                </c:pt>
                <c:pt idx="51">
                  <c:v>85</c:v>
                </c:pt>
                <c:pt idx="52">
                  <c:v>94</c:v>
                </c:pt>
                <c:pt idx="53">
                  <c:v>102</c:v>
                </c:pt>
                <c:pt idx="54">
                  <c:v>95</c:v>
                </c:pt>
                <c:pt idx="55">
                  <c:v>90</c:v>
                </c:pt>
                <c:pt idx="56">
                  <c:v>84</c:v>
                </c:pt>
                <c:pt idx="57">
                  <c:v>78</c:v>
                </c:pt>
                <c:pt idx="58">
                  <c:v>80</c:v>
                </c:pt>
                <c:pt idx="59">
                  <c:v>80</c:v>
                </c:pt>
                <c:pt idx="60">
                  <c:v>71</c:v>
                </c:pt>
                <c:pt idx="61">
                  <c:v>67</c:v>
                </c:pt>
                <c:pt idx="62">
                  <c:v>68</c:v>
                </c:pt>
                <c:pt idx="63">
                  <c:v>74</c:v>
                </c:pt>
                <c:pt idx="64">
                  <c:v>69</c:v>
                </c:pt>
                <c:pt idx="65">
                  <c:v>77</c:v>
                </c:pt>
                <c:pt idx="66">
                  <c:v>76</c:v>
                </c:pt>
                <c:pt idx="67">
                  <c:v>80</c:v>
                </c:pt>
                <c:pt idx="68">
                  <c:v>83</c:v>
                </c:pt>
                <c:pt idx="69">
                  <c:v>75</c:v>
                </c:pt>
                <c:pt idx="70">
                  <c:v>72</c:v>
                </c:pt>
                <c:pt idx="71">
                  <c:v>71</c:v>
                </c:pt>
                <c:pt idx="72">
                  <c:v>67</c:v>
                </c:pt>
                <c:pt idx="73">
                  <c:v>124</c:v>
                </c:pt>
                <c:pt idx="74">
                  <c:v>120</c:v>
                </c:pt>
                <c:pt idx="75">
                  <c:v>116</c:v>
                </c:pt>
                <c:pt idx="76">
                  <c:v>126</c:v>
                </c:pt>
                <c:pt idx="77">
                  <c:v>123</c:v>
                </c:pt>
                <c:pt idx="78">
                  <c:v>129</c:v>
                </c:pt>
                <c:pt idx="79">
                  <c:v>125</c:v>
                </c:pt>
                <c:pt idx="80">
                  <c:v>124</c:v>
                </c:pt>
                <c:pt idx="81">
                  <c:v>124</c:v>
                </c:pt>
                <c:pt idx="82">
                  <c:v>131</c:v>
                </c:pt>
                <c:pt idx="83">
                  <c:v>172</c:v>
                </c:pt>
                <c:pt idx="84">
                  <c:v>182</c:v>
                </c:pt>
                <c:pt idx="85">
                  <c:v>210</c:v>
                </c:pt>
                <c:pt idx="86">
                  <c:v>232</c:v>
                </c:pt>
                <c:pt idx="87">
                  <c:v>241</c:v>
                </c:pt>
                <c:pt idx="88">
                  <c:v>242</c:v>
                </c:pt>
                <c:pt idx="89">
                  <c:v>260</c:v>
                </c:pt>
                <c:pt idx="90">
                  <c:v>292</c:v>
                </c:pt>
                <c:pt idx="91">
                  <c:v>303</c:v>
                </c:pt>
                <c:pt idx="92">
                  <c:v>308</c:v>
                </c:pt>
                <c:pt idx="93">
                  <c:v>316</c:v>
                </c:pt>
                <c:pt idx="94">
                  <c:v>307</c:v>
                </c:pt>
                <c:pt idx="95">
                  <c:v>338</c:v>
                </c:pt>
                <c:pt idx="96">
                  <c:v>341</c:v>
                </c:pt>
                <c:pt idx="97">
                  <c:v>343</c:v>
                </c:pt>
                <c:pt idx="98">
                  <c:v>350</c:v>
                </c:pt>
                <c:pt idx="99">
                  <c:v>318</c:v>
                </c:pt>
                <c:pt idx="100">
                  <c:v>328</c:v>
                </c:pt>
                <c:pt idx="101">
                  <c:v>318</c:v>
                </c:pt>
                <c:pt idx="102">
                  <c:v>324</c:v>
                </c:pt>
                <c:pt idx="103">
                  <c:v>335</c:v>
                </c:pt>
                <c:pt idx="104">
                  <c:v>805</c:v>
                </c:pt>
                <c:pt idx="105">
                  <c:v>859</c:v>
                </c:pt>
                <c:pt idx="106">
                  <c:v>799</c:v>
                </c:pt>
                <c:pt idx="107">
                  <c:v>769</c:v>
                </c:pt>
                <c:pt idx="108">
                  <c:v>708</c:v>
                </c:pt>
                <c:pt idx="109">
                  <c:v>717</c:v>
                </c:pt>
                <c:pt idx="110">
                  <c:v>710</c:v>
                </c:pt>
                <c:pt idx="111">
                  <c:v>684</c:v>
                </c:pt>
                <c:pt idx="112">
                  <c:v>627</c:v>
                </c:pt>
                <c:pt idx="113">
                  <c:v>609</c:v>
                </c:pt>
                <c:pt idx="114">
                  <c:v>648</c:v>
                </c:pt>
                <c:pt idx="115">
                  <c:v>662</c:v>
                </c:pt>
                <c:pt idx="116">
                  <c:v>651</c:v>
                </c:pt>
                <c:pt idx="117">
                  <c:v>710</c:v>
                </c:pt>
                <c:pt idx="118">
                  <c:v>629</c:v>
                </c:pt>
                <c:pt idx="119">
                  <c:v>655</c:v>
                </c:pt>
                <c:pt idx="120">
                  <c:v>656</c:v>
                </c:pt>
                <c:pt idx="121">
                  <c:v>628</c:v>
                </c:pt>
                <c:pt idx="122">
                  <c:v>672</c:v>
                </c:pt>
                <c:pt idx="123">
                  <c:v>588</c:v>
                </c:pt>
                <c:pt idx="124">
                  <c:v>631</c:v>
                </c:pt>
                <c:pt idx="125">
                  <c:v>700</c:v>
                </c:pt>
                <c:pt idx="126">
                  <c:v>629</c:v>
                </c:pt>
                <c:pt idx="127">
                  <c:v>628</c:v>
                </c:pt>
                <c:pt idx="128">
                  <c:v>684</c:v>
                </c:pt>
                <c:pt idx="129">
                  <c:v>685</c:v>
                </c:pt>
                <c:pt idx="130">
                  <c:v>694</c:v>
                </c:pt>
                <c:pt idx="131">
                  <c:v>664</c:v>
                </c:pt>
                <c:pt idx="132">
                  <c:v>615</c:v>
                </c:pt>
                <c:pt idx="133">
                  <c:v>658</c:v>
                </c:pt>
                <c:pt idx="134">
                  <c:v>688</c:v>
                </c:pt>
                <c:pt idx="135">
                  <c:v>713</c:v>
                </c:pt>
                <c:pt idx="136">
                  <c:v>695</c:v>
                </c:pt>
                <c:pt idx="137">
                  <c:v>715</c:v>
                </c:pt>
                <c:pt idx="138">
                  <c:v>729</c:v>
                </c:pt>
                <c:pt idx="139">
                  <c:v>702</c:v>
                </c:pt>
                <c:pt idx="140">
                  <c:v>708</c:v>
                </c:pt>
                <c:pt idx="141">
                  <c:v>666</c:v>
                </c:pt>
                <c:pt idx="142">
                  <c:v>705</c:v>
                </c:pt>
                <c:pt idx="143">
                  <c:v>724</c:v>
                </c:pt>
                <c:pt idx="144">
                  <c:v>740</c:v>
                </c:pt>
                <c:pt idx="145">
                  <c:v>727</c:v>
                </c:pt>
                <c:pt idx="146">
                  <c:v>777</c:v>
                </c:pt>
                <c:pt idx="147">
                  <c:v>839</c:v>
                </c:pt>
                <c:pt idx="148">
                  <c:v>828</c:v>
                </c:pt>
                <c:pt idx="149">
                  <c:v>858</c:v>
                </c:pt>
                <c:pt idx="150">
                  <c:v>902</c:v>
                </c:pt>
                <c:pt idx="151">
                  <c:v>807</c:v>
                </c:pt>
                <c:pt idx="152">
                  <c:v>767</c:v>
                </c:pt>
                <c:pt idx="153">
                  <c:v>774</c:v>
                </c:pt>
                <c:pt idx="154">
                  <c:v>768</c:v>
                </c:pt>
                <c:pt idx="155">
                  <c:v>747</c:v>
                </c:pt>
              </c:numCache>
            </c:numRef>
          </c:val>
          <c:extLst xmlns:c16r2="http://schemas.microsoft.com/office/drawing/2015/06/chart">
            <c:ext xmlns:c16="http://schemas.microsoft.com/office/drawing/2014/chart" uri="{C3380CC4-5D6E-409C-BE32-E72D297353CC}">
              <c16:uniqueId val="{00000000-A135-4D98-B6FD-8F8C24ABCDE0}"/>
            </c:ext>
          </c:extLst>
        </c:ser>
        <c:ser>
          <c:idx val="1"/>
          <c:order val="1"/>
          <c:tx>
            <c:strRef>
              <c:f>Hoja1!$K$2</c:f>
              <c:strCache>
                <c:ptCount val="1"/>
                <c:pt idx="0">
                  <c:v>SOLAR</c:v>
                </c:pt>
              </c:strCache>
            </c:strRef>
          </c:tx>
          <c:spPr>
            <a:solidFill>
              <a:schemeClr val="accent5"/>
            </a:solidFill>
            <a:ln>
              <a:noFill/>
            </a:ln>
            <a:effectLst/>
          </c:spPr>
          <c:cat>
            <c:numRef>
              <c:f>Hoja1!$I$3:$I$158</c:f>
              <c:numCache>
                <c:formatCode>m/d/yyyy</c:formatCode>
                <c:ptCount val="156"/>
                <c:pt idx="0">
                  <c:v>42736</c:v>
                </c:pt>
                <c:pt idx="1">
                  <c:v>42743</c:v>
                </c:pt>
                <c:pt idx="2">
                  <c:v>42750</c:v>
                </c:pt>
                <c:pt idx="3">
                  <c:v>42757</c:v>
                </c:pt>
                <c:pt idx="4">
                  <c:v>42764</c:v>
                </c:pt>
                <c:pt idx="5">
                  <c:v>42771</c:v>
                </c:pt>
                <c:pt idx="6">
                  <c:v>42778</c:v>
                </c:pt>
                <c:pt idx="7">
                  <c:v>42785</c:v>
                </c:pt>
                <c:pt idx="8">
                  <c:v>42792</c:v>
                </c:pt>
                <c:pt idx="9">
                  <c:v>42799</c:v>
                </c:pt>
                <c:pt idx="10">
                  <c:v>42806</c:v>
                </c:pt>
                <c:pt idx="11">
                  <c:v>42813</c:v>
                </c:pt>
                <c:pt idx="12">
                  <c:v>42820</c:v>
                </c:pt>
                <c:pt idx="13">
                  <c:v>42827</c:v>
                </c:pt>
                <c:pt idx="14">
                  <c:v>42834</c:v>
                </c:pt>
                <c:pt idx="15">
                  <c:v>42841</c:v>
                </c:pt>
                <c:pt idx="16">
                  <c:v>42848</c:v>
                </c:pt>
                <c:pt idx="17">
                  <c:v>42855</c:v>
                </c:pt>
                <c:pt idx="18">
                  <c:v>42862</c:v>
                </c:pt>
                <c:pt idx="19">
                  <c:v>42869</c:v>
                </c:pt>
                <c:pt idx="20">
                  <c:v>42876</c:v>
                </c:pt>
                <c:pt idx="21">
                  <c:v>42883</c:v>
                </c:pt>
                <c:pt idx="22">
                  <c:v>42890</c:v>
                </c:pt>
                <c:pt idx="23">
                  <c:v>42897</c:v>
                </c:pt>
                <c:pt idx="24">
                  <c:v>42904</c:v>
                </c:pt>
                <c:pt idx="25">
                  <c:v>42911</c:v>
                </c:pt>
                <c:pt idx="26">
                  <c:v>42918</c:v>
                </c:pt>
                <c:pt idx="27">
                  <c:v>42925</c:v>
                </c:pt>
                <c:pt idx="28">
                  <c:v>42932</c:v>
                </c:pt>
                <c:pt idx="29">
                  <c:v>42939</c:v>
                </c:pt>
                <c:pt idx="30">
                  <c:v>42946</c:v>
                </c:pt>
                <c:pt idx="31">
                  <c:v>42953</c:v>
                </c:pt>
                <c:pt idx="32">
                  <c:v>42960</c:v>
                </c:pt>
                <c:pt idx="33">
                  <c:v>42967</c:v>
                </c:pt>
                <c:pt idx="34">
                  <c:v>42974</c:v>
                </c:pt>
                <c:pt idx="35">
                  <c:v>42981</c:v>
                </c:pt>
                <c:pt idx="36">
                  <c:v>42988</c:v>
                </c:pt>
                <c:pt idx="37">
                  <c:v>42995</c:v>
                </c:pt>
                <c:pt idx="38">
                  <c:v>43002</c:v>
                </c:pt>
                <c:pt idx="39">
                  <c:v>43009</c:v>
                </c:pt>
                <c:pt idx="40">
                  <c:v>43016</c:v>
                </c:pt>
                <c:pt idx="41">
                  <c:v>43023</c:v>
                </c:pt>
                <c:pt idx="42">
                  <c:v>43030</c:v>
                </c:pt>
                <c:pt idx="43">
                  <c:v>43037</c:v>
                </c:pt>
                <c:pt idx="44">
                  <c:v>43044</c:v>
                </c:pt>
                <c:pt idx="45">
                  <c:v>43051</c:v>
                </c:pt>
                <c:pt idx="46">
                  <c:v>43058</c:v>
                </c:pt>
                <c:pt idx="47">
                  <c:v>43065</c:v>
                </c:pt>
                <c:pt idx="48">
                  <c:v>43072</c:v>
                </c:pt>
                <c:pt idx="49">
                  <c:v>43079</c:v>
                </c:pt>
                <c:pt idx="50">
                  <c:v>43086</c:v>
                </c:pt>
                <c:pt idx="51">
                  <c:v>43093</c:v>
                </c:pt>
                <c:pt idx="52">
                  <c:v>43100</c:v>
                </c:pt>
                <c:pt idx="53">
                  <c:v>43107</c:v>
                </c:pt>
                <c:pt idx="54">
                  <c:v>43114</c:v>
                </c:pt>
                <c:pt idx="55">
                  <c:v>43121</c:v>
                </c:pt>
                <c:pt idx="56">
                  <c:v>43128</c:v>
                </c:pt>
                <c:pt idx="57">
                  <c:v>43135</c:v>
                </c:pt>
                <c:pt idx="58">
                  <c:v>43142</c:v>
                </c:pt>
                <c:pt idx="59">
                  <c:v>43149</c:v>
                </c:pt>
                <c:pt idx="60">
                  <c:v>43156</c:v>
                </c:pt>
                <c:pt idx="61">
                  <c:v>43163</c:v>
                </c:pt>
                <c:pt idx="62">
                  <c:v>43170</c:v>
                </c:pt>
                <c:pt idx="63">
                  <c:v>43177</c:v>
                </c:pt>
                <c:pt idx="64">
                  <c:v>43184</c:v>
                </c:pt>
                <c:pt idx="65">
                  <c:v>43191</c:v>
                </c:pt>
                <c:pt idx="66">
                  <c:v>43198</c:v>
                </c:pt>
                <c:pt idx="67">
                  <c:v>43205</c:v>
                </c:pt>
                <c:pt idx="68">
                  <c:v>43212</c:v>
                </c:pt>
                <c:pt idx="69">
                  <c:v>43219</c:v>
                </c:pt>
                <c:pt idx="70">
                  <c:v>43226</c:v>
                </c:pt>
                <c:pt idx="71">
                  <c:v>43233</c:v>
                </c:pt>
                <c:pt idx="72">
                  <c:v>43240</c:v>
                </c:pt>
                <c:pt idx="73">
                  <c:v>43247</c:v>
                </c:pt>
                <c:pt idx="74">
                  <c:v>43254</c:v>
                </c:pt>
                <c:pt idx="75">
                  <c:v>43261</c:v>
                </c:pt>
                <c:pt idx="76">
                  <c:v>43268</c:v>
                </c:pt>
                <c:pt idx="77">
                  <c:v>43275</c:v>
                </c:pt>
                <c:pt idx="78">
                  <c:v>43282</c:v>
                </c:pt>
                <c:pt idx="79">
                  <c:v>43289</c:v>
                </c:pt>
                <c:pt idx="80">
                  <c:v>43296</c:v>
                </c:pt>
                <c:pt idx="81">
                  <c:v>43303</c:v>
                </c:pt>
                <c:pt idx="82">
                  <c:v>43310</c:v>
                </c:pt>
                <c:pt idx="83">
                  <c:v>43317</c:v>
                </c:pt>
                <c:pt idx="84">
                  <c:v>43324</c:v>
                </c:pt>
                <c:pt idx="85">
                  <c:v>43331</c:v>
                </c:pt>
                <c:pt idx="86">
                  <c:v>43338</c:v>
                </c:pt>
                <c:pt idx="87">
                  <c:v>43345</c:v>
                </c:pt>
                <c:pt idx="88">
                  <c:v>43352</c:v>
                </c:pt>
                <c:pt idx="89">
                  <c:v>43359</c:v>
                </c:pt>
                <c:pt idx="90">
                  <c:v>43366</c:v>
                </c:pt>
                <c:pt idx="91">
                  <c:v>43373</c:v>
                </c:pt>
                <c:pt idx="92">
                  <c:v>43380</c:v>
                </c:pt>
                <c:pt idx="93">
                  <c:v>43387</c:v>
                </c:pt>
                <c:pt idx="94">
                  <c:v>43394</c:v>
                </c:pt>
                <c:pt idx="95">
                  <c:v>43401</c:v>
                </c:pt>
                <c:pt idx="96">
                  <c:v>43408</c:v>
                </c:pt>
                <c:pt idx="97">
                  <c:v>43415</c:v>
                </c:pt>
                <c:pt idx="98">
                  <c:v>43422</c:v>
                </c:pt>
                <c:pt idx="99">
                  <c:v>43429</c:v>
                </c:pt>
                <c:pt idx="100">
                  <c:v>43436</c:v>
                </c:pt>
                <c:pt idx="101">
                  <c:v>43443</c:v>
                </c:pt>
                <c:pt idx="102">
                  <c:v>43450</c:v>
                </c:pt>
                <c:pt idx="103">
                  <c:v>43457</c:v>
                </c:pt>
                <c:pt idx="104">
                  <c:v>43464</c:v>
                </c:pt>
                <c:pt idx="105">
                  <c:v>43471</c:v>
                </c:pt>
                <c:pt idx="106">
                  <c:v>43478</c:v>
                </c:pt>
                <c:pt idx="107">
                  <c:v>43485</c:v>
                </c:pt>
                <c:pt idx="108">
                  <c:v>43492</c:v>
                </c:pt>
                <c:pt idx="109">
                  <c:v>43499</c:v>
                </c:pt>
                <c:pt idx="110">
                  <c:v>43506</c:v>
                </c:pt>
                <c:pt idx="111">
                  <c:v>43513</c:v>
                </c:pt>
                <c:pt idx="112">
                  <c:v>43520</c:v>
                </c:pt>
                <c:pt idx="113">
                  <c:v>43527</c:v>
                </c:pt>
                <c:pt idx="114">
                  <c:v>43534</c:v>
                </c:pt>
                <c:pt idx="115">
                  <c:v>43541</c:v>
                </c:pt>
                <c:pt idx="116">
                  <c:v>43548</c:v>
                </c:pt>
                <c:pt idx="117">
                  <c:v>43555</c:v>
                </c:pt>
                <c:pt idx="118">
                  <c:v>43562</c:v>
                </c:pt>
                <c:pt idx="119">
                  <c:v>43569</c:v>
                </c:pt>
                <c:pt idx="120">
                  <c:v>43576</c:v>
                </c:pt>
                <c:pt idx="121">
                  <c:v>43583</c:v>
                </c:pt>
                <c:pt idx="122">
                  <c:v>43590</c:v>
                </c:pt>
                <c:pt idx="123">
                  <c:v>43597</c:v>
                </c:pt>
                <c:pt idx="124">
                  <c:v>43604</c:v>
                </c:pt>
                <c:pt idx="125">
                  <c:v>43611</c:v>
                </c:pt>
                <c:pt idx="126">
                  <c:v>43618</c:v>
                </c:pt>
                <c:pt idx="127">
                  <c:v>43625</c:v>
                </c:pt>
                <c:pt idx="128">
                  <c:v>43632</c:v>
                </c:pt>
                <c:pt idx="129">
                  <c:v>43639</c:v>
                </c:pt>
                <c:pt idx="130">
                  <c:v>43646</c:v>
                </c:pt>
                <c:pt idx="131">
                  <c:v>43653</c:v>
                </c:pt>
                <c:pt idx="132">
                  <c:v>43660</c:v>
                </c:pt>
                <c:pt idx="133">
                  <c:v>43667</c:v>
                </c:pt>
                <c:pt idx="134">
                  <c:v>43674</c:v>
                </c:pt>
                <c:pt idx="135">
                  <c:v>43681</c:v>
                </c:pt>
                <c:pt idx="136">
                  <c:v>43688</c:v>
                </c:pt>
                <c:pt idx="137">
                  <c:v>43695</c:v>
                </c:pt>
                <c:pt idx="138">
                  <c:v>43702</c:v>
                </c:pt>
                <c:pt idx="139">
                  <c:v>43709</c:v>
                </c:pt>
                <c:pt idx="140">
                  <c:v>43716</c:v>
                </c:pt>
                <c:pt idx="141">
                  <c:v>43723</c:v>
                </c:pt>
                <c:pt idx="142">
                  <c:v>43730</c:v>
                </c:pt>
                <c:pt idx="143">
                  <c:v>43737</c:v>
                </c:pt>
                <c:pt idx="144">
                  <c:v>43744</c:v>
                </c:pt>
                <c:pt idx="145">
                  <c:v>43751</c:v>
                </c:pt>
                <c:pt idx="146">
                  <c:v>43758</c:v>
                </c:pt>
                <c:pt idx="147">
                  <c:v>43765</c:v>
                </c:pt>
                <c:pt idx="148">
                  <c:v>43772</c:v>
                </c:pt>
                <c:pt idx="149">
                  <c:v>43779</c:v>
                </c:pt>
                <c:pt idx="150">
                  <c:v>43786</c:v>
                </c:pt>
                <c:pt idx="151">
                  <c:v>43793</c:v>
                </c:pt>
                <c:pt idx="152">
                  <c:v>43800</c:v>
                </c:pt>
                <c:pt idx="153">
                  <c:v>43807</c:v>
                </c:pt>
                <c:pt idx="154">
                  <c:v>43814</c:v>
                </c:pt>
                <c:pt idx="155">
                  <c:v>43821</c:v>
                </c:pt>
              </c:numCache>
            </c:numRef>
          </c:cat>
          <c:val>
            <c:numRef>
              <c:f>Hoja1!$K$3:$K$158</c:f>
              <c:numCache>
                <c:formatCode>General</c:formatCode>
                <c:ptCount val="156"/>
                <c:pt idx="0">
                  <c:v>5</c:v>
                </c:pt>
                <c:pt idx="1">
                  <c:v>5</c:v>
                </c:pt>
                <c:pt idx="2">
                  <c:v>5</c:v>
                </c:pt>
                <c:pt idx="3">
                  <c:v>5</c:v>
                </c:pt>
                <c:pt idx="4">
                  <c:v>5</c:v>
                </c:pt>
                <c:pt idx="5">
                  <c:v>5</c:v>
                </c:pt>
                <c:pt idx="6">
                  <c:v>5</c:v>
                </c:pt>
                <c:pt idx="7">
                  <c:v>5</c:v>
                </c:pt>
                <c:pt idx="8">
                  <c:v>5</c:v>
                </c:pt>
                <c:pt idx="9">
                  <c:v>5</c:v>
                </c:pt>
                <c:pt idx="10">
                  <c:v>5</c:v>
                </c:pt>
                <c:pt idx="11">
                  <c:v>5</c:v>
                </c:pt>
                <c:pt idx="12">
                  <c:v>5</c:v>
                </c:pt>
                <c:pt idx="13">
                  <c:v>4</c:v>
                </c:pt>
                <c:pt idx="14">
                  <c:v>5</c:v>
                </c:pt>
                <c:pt idx="15">
                  <c:v>4</c:v>
                </c:pt>
                <c:pt idx="16">
                  <c:v>4</c:v>
                </c:pt>
                <c:pt idx="17">
                  <c:v>4</c:v>
                </c:pt>
                <c:pt idx="18">
                  <c:v>4</c:v>
                </c:pt>
                <c:pt idx="19">
                  <c:v>4</c:v>
                </c:pt>
                <c:pt idx="20">
                  <c:v>4</c:v>
                </c:pt>
                <c:pt idx="21">
                  <c:v>3</c:v>
                </c:pt>
                <c:pt idx="22">
                  <c:v>3</c:v>
                </c:pt>
                <c:pt idx="23">
                  <c:v>4</c:v>
                </c:pt>
                <c:pt idx="24">
                  <c:v>3</c:v>
                </c:pt>
                <c:pt idx="25">
                  <c:v>4</c:v>
                </c:pt>
                <c:pt idx="26">
                  <c:v>3</c:v>
                </c:pt>
                <c:pt idx="27">
                  <c:v>4</c:v>
                </c:pt>
                <c:pt idx="28">
                  <c:v>3</c:v>
                </c:pt>
                <c:pt idx="29">
                  <c:v>2</c:v>
                </c:pt>
                <c:pt idx="30">
                  <c:v>4</c:v>
                </c:pt>
                <c:pt idx="31">
                  <c:v>4</c:v>
                </c:pt>
                <c:pt idx="32">
                  <c:v>4</c:v>
                </c:pt>
                <c:pt idx="33">
                  <c:v>5</c:v>
                </c:pt>
                <c:pt idx="34">
                  <c:v>5</c:v>
                </c:pt>
                <c:pt idx="35">
                  <c:v>5</c:v>
                </c:pt>
                <c:pt idx="36">
                  <c:v>5</c:v>
                </c:pt>
                <c:pt idx="37">
                  <c:v>5</c:v>
                </c:pt>
                <c:pt idx="38">
                  <c:v>5</c:v>
                </c:pt>
                <c:pt idx="39">
                  <c:v>5</c:v>
                </c:pt>
                <c:pt idx="40">
                  <c:v>5</c:v>
                </c:pt>
                <c:pt idx="41">
                  <c:v>5</c:v>
                </c:pt>
                <c:pt idx="42">
                  <c:v>5</c:v>
                </c:pt>
                <c:pt idx="43">
                  <c:v>5</c:v>
                </c:pt>
                <c:pt idx="44">
                  <c:v>5</c:v>
                </c:pt>
                <c:pt idx="45">
                  <c:v>6</c:v>
                </c:pt>
                <c:pt idx="46">
                  <c:v>6</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4</c:v>
                </c:pt>
                <c:pt idx="66">
                  <c:v>5</c:v>
                </c:pt>
                <c:pt idx="67">
                  <c:v>4</c:v>
                </c:pt>
                <c:pt idx="68">
                  <c:v>92</c:v>
                </c:pt>
                <c:pt idx="69">
                  <c:v>85</c:v>
                </c:pt>
                <c:pt idx="70">
                  <c:v>84</c:v>
                </c:pt>
                <c:pt idx="71">
                  <c:v>84</c:v>
                </c:pt>
                <c:pt idx="72">
                  <c:v>84</c:v>
                </c:pt>
                <c:pt idx="73">
                  <c:v>62</c:v>
                </c:pt>
                <c:pt idx="74">
                  <c:v>62</c:v>
                </c:pt>
                <c:pt idx="75">
                  <c:v>62</c:v>
                </c:pt>
                <c:pt idx="76">
                  <c:v>62</c:v>
                </c:pt>
                <c:pt idx="77">
                  <c:v>62</c:v>
                </c:pt>
                <c:pt idx="78">
                  <c:v>82</c:v>
                </c:pt>
                <c:pt idx="79">
                  <c:v>83</c:v>
                </c:pt>
                <c:pt idx="80">
                  <c:v>82</c:v>
                </c:pt>
                <c:pt idx="81">
                  <c:v>81</c:v>
                </c:pt>
                <c:pt idx="82">
                  <c:v>92</c:v>
                </c:pt>
                <c:pt idx="83">
                  <c:v>92</c:v>
                </c:pt>
                <c:pt idx="84">
                  <c:v>92</c:v>
                </c:pt>
                <c:pt idx="85">
                  <c:v>93</c:v>
                </c:pt>
                <c:pt idx="86">
                  <c:v>74</c:v>
                </c:pt>
                <c:pt idx="87">
                  <c:v>74</c:v>
                </c:pt>
                <c:pt idx="88">
                  <c:v>74</c:v>
                </c:pt>
                <c:pt idx="89">
                  <c:v>74</c:v>
                </c:pt>
                <c:pt idx="90">
                  <c:v>74</c:v>
                </c:pt>
                <c:pt idx="91">
                  <c:v>93</c:v>
                </c:pt>
                <c:pt idx="92">
                  <c:v>93</c:v>
                </c:pt>
                <c:pt idx="93">
                  <c:v>94</c:v>
                </c:pt>
                <c:pt idx="94">
                  <c:v>94</c:v>
                </c:pt>
                <c:pt idx="95">
                  <c:v>91</c:v>
                </c:pt>
                <c:pt idx="96">
                  <c:v>91</c:v>
                </c:pt>
                <c:pt idx="97">
                  <c:v>91</c:v>
                </c:pt>
                <c:pt idx="98">
                  <c:v>91</c:v>
                </c:pt>
                <c:pt idx="99">
                  <c:v>71</c:v>
                </c:pt>
                <c:pt idx="100">
                  <c:v>71</c:v>
                </c:pt>
                <c:pt idx="101">
                  <c:v>71</c:v>
                </c:pt>
                <c:pt idx="102">
                  <c:v>71</c:v>
                </c:pt>
                <c:pt idx="103">
                  <c:v>71</c:v>
                </c:pt>
                <c:pt idx="104">
                  <c:v>303</c:v>
                </c:pt>
                <c:pt idx="105">
                  <c:v>303</c:v>
                </c:pt>
                <c:pt idx="106">
                  <c:v>303</c:v>
                </c:pt>
                <c:pt idx="107">
                  <c:v>303</c:v>
                </c:pt>
                <c:pt idx="108">
                  <c:v>264</c:v>
                </c:pt>
                <c:pt idx="109">
                  <c:v>264</c:v>
                </c:pt>
                <c:pt idx="110">
                  <c:v>264</c:v>
                </c:pt>
                <c:pt idx="111">
                  <c:v>264</c:v>
                </c:pt>
                <c:pt idx="112">
                  <c:v>246</c:v>
                </c:pt>
                <c:pt idx="113">
                  <c:v>246</c:v>
                </c:pt>
                <c:pt idx="114">
                  <c:v>246</c:v>
                </c:pt>
                <c:pt idx="115">
                  <c:v>246</c:v>
                </c:pt>
                <c:pt idx="116">
                  <c:v>246</c:v>
                </c:pt>
                <c:pt idx="117">
                  <c:v>290</c:v>
                </c:pt>
                <c:pt idx="118">
                  <c:v>291</c:v>
                </c:pt>
                <c:pt idx="119">
                  <c:v>290</c:v>
                </c:pt>
                <c:pt idx="120">
                  <c:v>290</c:v>
                </c:pt>
                <c:pt idx="121">
                  <c:v>253</c:v>
                </c:pt>
                <c:pt idx="122">
                  <c:v>252</c:v>
                </c:pt>
                <c:pt idx="123">
                  <c:v>252</c:v>
                </c:pt>
                <c:pt idx="124">
                  <c:v>252</c:v>
                </c:pt>
                <c:pt idx="125">
                  <c:v>181</c:v>
                </c:pt>
                <c:pt idx="126">
                  <c:v>181</c:v>
                </c:pt>
                <c:pt idx="127">
                  <c:v>182</c:v>
                </c:pt>
                <c:pt idx="128">
                  <c:v>201</c:v>
                </c:pt>
                <c:pt idx="129">
                  <c:v>202</c:v>
                </c:pt>
                <c:pt idx="130">
                  <c:v>277</c:v>
                </c:pt>
                <c:pt idx="131">
                  <c:v>278</c:v>
                </c:pt>
                <c:pt idx="132">
                  <c:v>278</c:v>
                </c:pt>
                <c:pt idx="133">
                  <c:v>277</c:v>
                </c:pt>
                <c:pt idx="134">
                  <c:v>330</c:v>
                </c:pt>
                <c:pt idx="135">
                  <c:v>329</c:v>
                </c:pt>
                <c:pt idx="136">
                  <c:v>329</c:v>
                </c:pt>
                <c:pt idx="137">
                  <c:v>330</c:v>
                </c:pt>
                <c:pt idx="138">
                  <c:v>287</c:v>
                </c:pt>
                <c:pt idx="139">
                  <c:v>287</c:v>
                </c:pt>
                <c:pt idx="140">
                  <c:v>287</c:v>
                </c:pt>
                <c:pt idx="141">
                  <c:v>287</c:v>
                </c:pt>
                <c:pt idx="142">
                  <c:v>287</c:v>
                </c:pt>
                <c:pt idx="143">
                  <c:v>397</c:v>
                </c:pt>
                <c:pt idx="144">
                  <c:v>397</c:v>
                </c:pt>
                <c:pt idx="145">
                  <c:v>398</c:v>
                </c:pt>
                <c:pt idx="146">
                  <c:v>398</c:v>
                </c:pt>
                <c:pt idx="147">
                  <c:v>393</c:v>
                </c:pt>
                <c:pt idx="148">
                  <c:v>393</c:v>
                </c:pt>
                <c:pt idx="149">
                  <c:v>394</c:v>
                </c:pt>
                <c:pt idx="150">
                  <c:v>394</c:v>
                </c:pt>
                <c:pt idx="151">
                  <c:v>303</c:v>
                </c:pt>
                <c:pt idx="152">
                  <c:v>303</c:v>
                </c:pt>
                <c:pt idx="153">
                  <c:v>303</c:v>
                </c:pt>
                <c:pt idx="154">
                  <c:v>303</c:v>
                </c:pt>
                <c:pt idx="155">
                  <c:v>303</c:v>
                </c:pt>
              </c:numCache>
            </c:numRef>
          </c:val>
          <c:extLst xmlns:c16r2="http://schemas.microsoft.com/office/drawing/2015/06/chart">
            <c:ext xmlns:c16="http://schemas.microsoft.com/office/drawing/2014/chart" uri="{C3380CC4-5D6E-409C-BE32-E72D297353CC}">
              <c16:uniqueId val="{00000001-A135-4D98-B6FD-8F8C24ABCDE0}"/>
            </c:ext>
          </c:extLst>
        </c:ser>
        <c:dLbls>
          <c:showLegendKey val="0"/>
          <c:showVal val="0"/>
          <c:showCatName val="0"/>
          <c:showSerName val="0"/>
          <c:showPercent val="0"/>
          <c:showBubbleSize val="0"/>
        </c:dLbls>
        <c:axId val="207575456"/>
        <c:axId val="207576016"/>
      </c:areaChart>
      <c:dateAx>
        <c:axId val="20757545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207576016"/>
        <c:crosses val="autoZero"/>
        <c:auto val="1"/>
        <c:lblOffset val="100"/>
        <c:baseTimeUnit val="days"/>
      </c:dateAx>
      <c:valAx>
        <c:axId val="20757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2075754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noFill/>
    <a:ln>
      <a:noFill/>
    </a:ln>
    <a:effectLst/>
  </c:spPr>
  <c:txPr>
    <a:bodyPr/>
    <a:lstStyle/>
    <a:p>
      <a:pPr>
        <a:defRPr/>
      </a:pPr>
      <a:endParaRPr lang="es-A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AR" sz="2000"/>
              <a:t>PRECIOS MAYORISTAS</a:t>
            </a:r>
          </a:p>
        </c:rich>
      </c:tx>
      <c:layout>
        <c:manualLayout>
          <c:xMode val="edge"/>
          <c:yMode val="edge"/>
          <c:x val="0.39707906851279862"/>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barChart>
        <c:barDir val="col"/>
        <c:grouping val="stacked"/>
        <c:varyColors val="0"/>
        <c:ser>
          <c:idx val="0"/>
          <c:order val="0"/>
          <c:tx>
            <c:strRef>
              <c:f>PEST!$F$4</c:f>
              <c:strCache>
                <c:ptCount val="1"/>
                <c:pt idx="0">
                  <c:v>MENSUAL</c:v>
                </c:pt>
              </c:strCache>
            </c:strRef>
          </c:tx>
          <c:spPr>
            <a:solidFill>
              <a:schemeClr val="accent1">
                <a:lumMod val="20000"/>
                <a:lumOff val="80000"/>
              </a:schemeClr>
            </a:solidFill>
            <a:ln>
              <a:noFill/>
            </a:ln>
            <a:effectLst/>
          </c:spPr>
          <c:invertIfNegative val="0"/>
          <c:cat>
            <c:strRef>
              <c:f>PEST!$E$5:$E$52</c:f>
              <c:strCache>
                <c:ptCount val="48"/>
                <c:pt idx="0">
                  <c:v>ene</c:v>
                </c:pt>
                <c:pt idx="1">
                  <c:v>feb</c:v>
                </c:pt>
                <c:pt idx="2">
                  <c:v>mar</c:v>
                </c:pt>
                <c:pt idx="3">
                  <c:v>abr</c:v>
                </c:pt>
                <c:pt idx="4">
                  <c:v>may</c:v>
                </c:pt>
                <c:pt idx="5">
                  <c:v>jun</c:v>
                </c:pt>
                <c:pt idx="6">
                  <c:v>jul</c:v>
                </c:pt>
                <c:pt idx="7">
                  <c:v>ago</c:v>
                </c:pt>
                <c:pt idx="8">
                  <c:v>sep</c:v>
                </c:pt>
                <c:pt idx="9">
                  <c:v>oct</c:v>
                </c:pt>
                <c:pt idx="10">
                  <c:v>nov</c:v>
                </c:pt>
                <c:pt idx="11">
                  <c:v>dic</c:v>
                </c:pt>
                <c:pt idx="18">
                  <c:v>ene</c:v>
                </c:pt>
                <c:pt idx="19">
                  <c:v>feb</c:v>
                </c:pt>
                <c:pt idx="20">
                  <c:v>mar</c:v>
                </c:pt>
                <c:pt idx="21">
                  <c:v>abr</c:v>
                </c:pt>
                <c:pt idx="22">
                  <c:v>may</c:v>
                </c:pt>
                <c:pt idx="23">
                  <c:v>jun</c:v>
                </c:pt>
                <c:pt idx="24">
                  <c:v>jul</c:v>
                </c:pt>
                <c:pt idx="25">
                  <c:v>ago</c:v>
                </c:pt>
                <c:pt idx="26">
                  <c:v>sep</c:v>
                </c:pt>
                <c:pt idx="27">
                  <c:v>oct</c:v>
                </c:pt>
                <c:pt idx="28">
                  <c:v>nov</c:v>
                </c:pt>
                <c:pt idx="29">
                  <c:v>dic</c:v>
                </c:pt>
                <c:pt idx="36">
                  <c:v>ene</c:v>
                </c:pt>
                <c:pt idx="37">
                  <c:v>feb</c:v>
                </c:pt>
                <c:pt idx="38">
                  <c:v>mar</c:v>
                </c:pt>
                <c:pt idx="39">
                  <c:v>abr</c:v>
                </c:pt>
                <c:pt idx="40">
                  <c:v>may</c:v>
                </c:pt>
                <c:pt idx="41">
                  <c:v>jun</c:v>
                </c:pt>
                <c:pt idx="42">
                  <c:v>jul</c:v>
                </c:pt>
                <c:pt idx="43">
                  <c:v>ago</c:v>
                </c:pt>
                <c:pt idx="44">
                  <c:v>sep</c:v>
                </c:pt>
                <c:pt idx="45">
                  <c:v>oct</c:v>
                </c:pt>
                <c:pt idx="46">
                  <c:v>nov</c:v>
                </c:pt>
                <c:pt idx="47">
                  <c:v>dic</c:v>
                </c:pt>
              </c:strCache>
            </c:strRef>
          </c:cat>
          <c:val>
            <c:numRef>
              <c:f>PEST!$F$5:$F$52</c:f>
              <c:numCache>
                <c:formatCode>0%</c:formatCode>
                <c:ptCount val="48"/>
                <c:pt idx="0">
                  <c:v>0.88961845993116284</c:v>
                </c:pt>
                <c:pt idx="1">
                  <c:v>0.84733645768544641</c:v>
                </c:pt>
                <c:pt idx="2">
                  <c:v>0.83645626120206418</c:v>
                </c:pt>
                <c:pt idx="3">
                  <c:v>0.97129706928943305</c:v>
                </c:pt>
                <c:pt idx="4">
                  <c:v>1.0806317659580691</c:v>
                </c:pt>
                <c:pt idx="5">
                  <c:v>1.2437198320635503</c:v>
                </c:pt>
                <c:pt idx="6">
                  <c:v>1.314673642831621</c:v>
                </c:pt>
                <c:pt idx="7">
                  <c:v>1.0728033397030552</c:v>
                </c:pt>
                <c:pt idx="8">
                  <c:v>0.98679953441058288</c:v>
                </c:pt>
                <c:pt idx="9">
                  <c:v>0.88452928268444642</c:v>
                </c:pt>
                <c:pt idx="10">
                  <c:v>0.88452928268444642</c:v>
                </c:pt>
                <c:pt idx="11">
                  <c:v>0.98760507155612343</c:v>
                </c:pt>
              </c:numCache>
            </c:numRef>
          </c:val>
          <c:extLst xmlns:c16r2="http://schemas.microsoft.com/office/drawing/2015/06/chart">
            <c:ext xmlns:c16="http://schemas.microsoft.com/office/drawing/2014/chart" uri="{C3380CC4-5D6E-409C-BE32-E72D297353CC}">
              <c16:uniqueId val="{00000000-64B5-4FC9-93B1-1D6CA4BF3D4B}"/>
            </c:ext>
          </c:extLst>
        </c:ser>
        <c:ser>
          <c:idx val="1"/>
          <c:order val="1"/>
          <c:tx>
            <c:strRef>
              <c:f>PEST!$G$4</c:f>
              <c:strCache>
                <c:ptCount val="1"/>
                <c:pt idx="0">
                  <c:v>PEST_ECO</c:v>
                </c:pt>
              </c:strCache>
            </c:strRef>
          </c:tx>
          <c:spPr>
            <a:solidFill>
              <a:schemeClr val="accent1"/>
            </a:solidFill>
            <a:ln>
              <a:noFill/>
            </a:ln>
            <a:effectLst/>
          </c:spPr>
          <c:invertIfNegative val="0"/>
          <c:cat>
            <c:strRef>
              <c:f>PEST!$E$5:$E$52</c:f>
              <c:strCache>
                <c:ptCount val="48"/>
                <c:pt idx="0">
                  <c:v>ene</c:v>
                </c:pt>
                <c:pt idx="1">
                  <c:v>feb</c:v>
                </c:pt>
                <c:pt idx="2">
                  <c:v>mar</c:v>
                </c:pt>
                <c:pt idx="3">
                  <c:v>abr</c:v>
                </c:pt>
                <c:pt idx="4">
                  <c:v>may</c:v>
                </c:pt>
                <c:pt idx="5">
                  <c:v>jun</c:v>
                </c:pt>
                <c:pt idx="6">
                  <c:v>jul</c:v>
                </c:pt>
                <c:pt idx="7">
                  <c:v>ago</c:v>
                </c:pt>
                <c:pt idx="8">
                  <c:v>sep</c:v>
                </c:pt>
                <c:pt idx="9">
                  <c:v>oct</c:v>
                </c:pt>
                <c:pt idx="10">
                  <c:v>nov</c:v>
                </c:pt>
                <c:pt idx="11">
                  <c:v>dic</c:v>
                </c:pt>
                <c:pt idx="18">
                  <c:v>ene</c:v>
                </c:pt>
                <c:pt idx="19">
                  <c:v>feb</c:v>
                </c:pt>
                <c:pt idx="20">
                  <c:v>mar</c:v>
                </c:pt>
                <c:pt idx="21">
                  <c:v>abr</c:v>
                </c:pt>
                <c:pt idx="22">
                  <c:v>may</c:v>
                </c:pt>
                <c:pt idx="23">
                  <c:v>jun</c:v>
                </c:pt>
                <c:pt idx="24">
                  <c:v>jul</c:v>
                </c:pt>
                <c:pt idx="25">
                  <c:v>ago</c:v>
                </c:pt>
                <c:pt idx="26">
                  <c:v>sep</c:v>
                </c:pt>
                <c:pt idx="27">
                  <c:v>oct</c:v>
                </c:pt>
                <c:pt idx="28">
                  <c:v>nov</c:v>
                </c:pt>
                <c:pt idx="29">
                  <c:v>dic</c:v>
                </c:pt>
                <c:pt idx="36">
                  <c:v>ene</c:v>
                </c:pt>
                <c:pt idx="37">
                  <c:v>feb</c:v>
                </c:pt>
                <c:pt idx="38">
                  <c:v>mar</c:v>
                </c:pt>
                <c:pt idx="39">
                  <c:v>abr</c:v>
                </c:pt>
                <c:pt idx="40">
                  <c:v>may</c:v>
                </c:pt>
                <c:pt idx="41">
                  <c:v>jun</c:v>
                </c:pt>
                <c:pt idx="42">
                  <c:v>jul</c:v>
                </c:pt>
                <c:pt idx="43">
                  <c:v>ago</c:v>
                </c:pt>
                <c:pt idx="44">
                  <c:v>sep</c:v>
                </c:pt>
                <c:pt idx="45">
                  <c:v>oct</c:v>
                </c:pt>
                <c:pt idx="46">
                  <c:v>nov</c:v>
                </c:pt>
                <c:pt idx="47">
                  <c:v>dic</c:v>
                </c:pt>
              </c:strCache>
            </c:strRef>
          </c:cat>
          <c:val>
            <c:numRef>
              <c:f>PEST!$G$5:$G$52</c:f>
              <c:numCache>
                <c:formatCode>General</c:formatCode>
                <c:ptCount val="48"/>
                <c:pt idx="18" formatCode="0%">
                  <c:v>1.0000000000000002</c:v>
                </c:pt>
                <c:pt idx="19" formatCode="0%">
                  <c:v>1.0000000000000002</c:v>
                </c:pt>
                <c:pt idx="20" formatCode="0%">
                  <c:v>1.0000000000000002</c:v>
                </c:pt>
                <c:pt idx="21" formatCode="0%">
                  <c:v>1.0000000000000002</c:v>
                </c:pt>
                <c:pt idx="22" formatCode="0%">
                  <c:v>1.0000000000000002</c:v>
                </c:pt>
                <c:pt idx="23" formatCode="0%">
                  <c:v>1.0000000000000002</c:v>
                </c:pt>
                <c:pt idx="24" formatCode="0%">
                  <c:v>1.0000000000000002</c:v>
                </c:pt>
                <c:pt idx="25" formatCode="0%">
                  <c:v>1.0000000000000002</c:v>
                </c:pt>
                <c:pt idx="26" formatCode="0%">
                  <c:v>1.0000000000000002</c:v>
                </c:pt>
                <c:pt idx="27" formatCode="0%">
                  <c:v>1.0000000000000002</c:v>
                </c:pt>
                <c:pt idx="28" formatCode="0%">
                  <c:v>1.0000000000000002</c:v>
                </c:pt>
                <c:pt idx="29" formatCode="0%">
                  <c:v>1.0000000000000002</c:v>
                </c:pt>
              </c:numCache>
            </c:numRef>
          </c:val>
          <c:extLst xmlns:c16r2="http://schemas.microsoft.com/office/drawing/2015/06/chart">
            <c:ext xmlns:c16="http://schemas.microsoft.com/office/drawing/2014/chart" uri="{C3380CC4-5D6E-409C-BE32-E72D297353CC}">
              <c16:uniqueId val="{00000001-64B5-4FC9-93B1-1D6CA4BF3D4B}"/>
            </c:ext>
          </c:extLst>
        </c:ser>
        <c:ser>
          <c:idx val="2"/>
          <c:order val="2"/>
          <c:tx>
            <c:strRef>
              <c:f>PEST!$H$4</c:f>
              <c:strCache>
                <c:ptCount val="1"/>
                <c:pt idx="0">
                  <c:v>PEST_SUBSI</c:v>
                </c:pt>
              </c:strCache>
            </c:strRef>
          </c:tx>
          <c:spPr>
            <a:solidFill>
              <a:schemeClr val="accent4">
                <a:lumMod val="60000"/>
                <a:lumOff val="40000"/>
              </a:schemeClr>
            </a:solidFill>
            <a:ln>
              <a:noFill/>
            </a:ln>
            <a:effectLst/>
          </c:spPr>
          <c:invertIfNegative val="0"/>
          <c:cat>
            <c:strRef>
              <c:f>PEST!$E$5:$E$52</c:f>
              <c:strCache>
                <c:ptCount val="48"/>
                <c:pt idx="0">
                  <c:v>ene</c:v>
                </c:pt>
                <c:pt idx="1">
                  <c:v>feb</c:v>
                </c:pt>
                <c:pt idx="2">
                  <c:v>mar</c:v>
                </c:pt>
                <c:pt idx="3">
                  <c:v>abr</c:v>
                </c:pt>
                <c:pt idx="4">
                  <c:v>may</c:v>
                </c:pt>
                <c:pt idx="5">
                  <c:v>jun</c:v>
                </c:pt>
                <c:pt idx="6">
                  <c:v>jul</c:v>
                </c:pt>
                <c:pt idx="7">
                  <c:v>ago</c:v>
                </c:pt>
                <c:pt idx="8">
                  <c:v>sep</c:v>
                </c:pt>
                <c:pt idx="9">
                  <c:v>oct</c:v>
                </c:pt>
                <c:pt idx="10">
                  <c:v>nov</c:v>
                </c:pt>
                <c:pt idx="11">
                  <c:v>dic</c:v>
                </c:pt>
                <c:pt idx="18">
                  <c:v>ene</c:v>
                </c:pt>
                <c:pt idx="19">
                  <c:v>feb</c:v>
                </c:pt>
                <c:pt idx="20">
                  <c:v>mar</c:v>
                </c:pt>
                <c:pt idx="21">
                  <c:v>abr</c:v>
                </c:pt>
                <c:pt idx="22">
                  <c:v>may</c:v>
                </c:pt>
                <c:pt idx="23">
                  <c:v>jun</c:v>
                </c:pt>
                <c:pt idx="24">
                  <c:v>jul</c:v>
                </c:pt>
                <c:pt idx="25">
                  <c:v>ago</c:v>
                </c:pt>
                <c:pt idx="26">
                  <c:v>sep</c:v>
                </c:pt>
                <c:pt idx="27">
                  <c:v>oct</c:v>
                </c:pt>
                <c:pt idx="28">
                  <c:v>nov</c:v>
                </c:pt>
                <c:pt idx="29">
                  <c:v>dic</c:v>
                </c:pt>
                <c:pt idx="36">
                  <c:v>ene</c:v>
                </c:pt>
                <c:pt idx="37">
                  <c:v>feb</c:v>
                </c:pt>
                <c:pt idx="38">
                  <c:v>mar</c:v>
                </c:pt>
                <c:pt idx="39">
                  <c:v>abr</c:v>
                </c:pt>
                <c:pt idx="40">
                  <c:v>may</c:v>
                </c:pt>
                <c:pt idx="41">
                  <c:v>jun</c:v>
                </c:pt>
                <c:pt idx="42">
                  <c:v>jul</c:v>
                </c:pt>
                <c:pt idx="43">
                  <c:v>ago</c:v>
                </c:pt>
                <c:pt idx="44">
                  <c:v>sep</c:v>
                </c:pt>
                <c:pt idx="45">
                  <c:v>oct</c:v>
                </c:pt>
                <c:pt idx="46">
                  <c:v>nov</c:v>
                </c:pt>
                <c:pt idx="47">
                  <c:v>dic</c:v>
                </c:pt>
              </c:strCache>
            </c:strRef>
          </c:cat>
          <c:val>
            <c:numRef>
              <c:f>PEST!$H$5:$H$52</c:f>
              <c:numCache>
                <c:formatCode>General</c:formatCode>
                <c:ptCount val="48"/>
                <c:pt idx="36" formatCode="0%">
                  <c:v>0.35</c:v>
                </c:pt>
                <c:pt idx="37" formatCode="0%">
                  <c:v>0.35</c:v>
                </c:pt>
                <c:pt idx="38" formatCode="0%">
                  <c:v>0.35</c:v>
                </c:pt>
                <c:pt idx="39" formatCode="0%">
                  <c:v>0.35</c:v>
                </c:pt>
                <c:pt idx="40" formatCode="0%">
                  <c:v>0.35</c:v>
                </c:pt>
                <c:pt idx="41" formatCode="0%">
                  <c:v>0.35</c:v>
                </c:pt>
                <c:pt idx="42" formatCode="0%">
                  <c:v>0.35</c:v>
                </c:pt>
                <c:pt idx="43" formatCode="0%">
                  <c:v>0.35</c:v>
                </c:pt>
                <c:pt idx="44" formatCode="0%">
                  <c:v>0.35</c:v>
                </c:pt>
                <c:pt idx="45" formatCode="0%">
                  <c:v>0.35</c:v>
                </c:pt>
                <c:pt idx="46" formatCode="0%">
                  <c:v>0.35</c:v>
                </c:pt>
                <c:pt idx="47" formatCode="0%">
                  <c:v>0.35</c:v>
                </c:pt>
              </c:numCache>
            </c:numRef>
          </c:val>
          <c:extLst xmlns:c16r2="http://schemas.microsoft.com/office/drawing/2015/06/chart">
            <c:ext xmlns:c16="http://schemas.microsoft.com/office/drawing/2014/chart" uri="{C3380CC4-5D6E-409C-BE32-E72D297353CC}">
              <c16:uniqueId val="{00000002-64B5-4FC9-93B1-1D6CA4BF3D4B}"/>
            </c:ext>
          </c:extLst>
        </c:ser>
        <c:ser>
          <c:idx val="3"/>
          <c:order val="3"/>
          <c:tx>
            <c:strRef>
              <c:f>PEST!$I$4</c:f>
              <c:strCache>
                <c:ptCount val="1"/>
                <c:pt idx="0">
                  <c:v>SUBSIDIO</c:v>
                </c:pt>
              </c:strCache>
            </c:strRef>
          </c:tx>
          <c:spPr>
            <a:pattFill prst="wdUpDiag">
              <a:fgClr>
                <a:schemeClr val="accent4">
                  <a:lumMod val="60000"/>
                  <a:lumOff val="40000"/>
                </a:schemeClr>
              </a:fgClr>
              <a:bgClr>
                <a:schemeClr val="bg1"/>
              </a:bgClr>
            </a:pattFill>
            <a:ln>
              <a:noFill/>
            </a:ln>
            <a:effectLst/>
          </c:spPr>
          <c:invertIfNegative val="0"/>
          <c:cat>
            <c:strRef>
              <c:f>PEST!$E$5:$E$52</c:f>
              <c:strCache>
                <c:ptCount val="48"/>
                <c:pt idx="0">
                  <c:v>ene</c:v>
                </c:pt>
                <c:pt idx="1">
                  <c:v>feb</c:v>
                </c:pt>
                <c:pt idx="2">
                  <c:v>mar</c:v>
                </c:pt>
                <c:pt idx="3">
                  <c:v>abr</c:v>
                </c:pt>
                <c:pt idx="4">
                  <c:v>may</c:v>
                </c:pt>
                <c:pt idx="5">
                  <c:v>jun</c:v>
                </c:pt>
                <c:pt idx="6">
                  <c:v>jul</c:v>
                </c:pt>
                <c:pt idx="7">
                  <c:v>ago</c:v>
                </c:pt>
                <c:pt idx="8">
                  <c:v>sep</c:v>
                </c:pt>
                <c:pt idx="9">
                  <c:v>oct</c:v>
                </c:pt>
                <c:pt idx="10">
                  <c:v>nov</c:v>
                </c:pt>
                <c:pt idx="11">
                  <c:v>dic</c:v>
                </c:pt>
                <c:pt idx="18">
                  <c:v>ene</c:v>
                </c:pt>
                <c:pt idx="19">
                  <c:v>feb</c:v>
                </c:pt>
                <c:pt idx="20">
                  <c:v>mar</c:v>
                </c:pt>
                <c:pt idx="21">
                  <c:v>abr</c:v>
                </c:pt>
                <c:pt idx="22">
                  <c:v>may</c:v>
                </c:pt>
                <c:pt idx="23">
                  <c:v>jun</c:v>
                </c:pt>
                <c:pt idx="24">
                  <c:v>jul</c:v>
                </c:pt>
                <c:pt idx="25">
                  <c:v>ago</c:v>
                </c:pt>
                <c:pt idx="26">
                  <c:v>sep</c:v>
                </c:pt>
                <c:pt idx="27">
                  <c:v>oct</c:v>
                </c:pt>
                <c:pt idx="28">
                  <c:v>nov</c:v>
                </c:pt>
                <c:pt idx="29">
                  <c:v>dic</c:v>
                </c:pt>
                <c:pt idx="36">
                  <c:v>ene</c:v>
                </c:pt>
                <c:pt idx="37">
                  <c:v>feb</c:v>
                </c:pt>
                <c:pt idx="38">
                  <c:v>mar</c:v>
                </c:pt>
                <c:pt idx="39">
                  <c:v>abr</c:v>
                </c:pt>
                <c:pt idx="40">
                  <c:v>may</c:v>
                </c:pt>
                <c:pt idx="41">
                  <c:v>jun</c:v>
                </c:pt>
                <c:pt idx="42">
                  <c:v>jul</c:v>
                </c:pt>
                <c:pt idx="43">
                  <c:v>ago</c:v>
                </c:pt>
                <c:pt idx="44">
                  <c:v>sep</c:v>
                </c:pt>
                <c:pt idx="45">
                  <c:v>oct</c:v>
                </c:pt>
                <c:pt idx="46">
                  <c:v>nov</c:v>
                </c:pt>
                <c:pt idx="47">
                  <c:v>dic</c:v>
                </c:pt>
              </c:strCache>
            </c:strRef>
          </c:cat>
          <c:val>
            <c:numRef>
              <c:f>PEST!$I$5:$I$52</c:f>
              <c:numCache>
                <c:formatCode>General</c:formatCode>
                <c:ptCount val="48"/>
                <c:pt idx="36" formatCode="0%">
                  <c:v>0.65000000000000024</c:v>
                </c:pt>
                <c:pt idx="37" formatCode="0%">
                  <c:v>0.65000000000000024</c:v>
                </c:pt>
                <c:pt idx="38" formatCode="0%">
                  <c:v>0.65000000000000024</c:v>
                </c:pt>
                <c:pt idx="39" formatCode="0%">
                  <c:v>0.65000000000000024</c:v>
                </c:pt>
                <c:pt idx="40" formatCode="0%">
                  <c:v>0.65000000000000024</c:v>
                </c:pt>
                <c:pt idx="41" formatCode="0%">
                  <c:v>0.65000000000000024</c:v>
                </c:pt>
                <c:pt idx="42" formatCode="0%">
                  <c:v>0.65000000000000024</c:v>
                </c:pt>
                <c:pt idx="43" formatCode="0%">
                  <c:v>0.65000000000000024</c:v>
                </c:pt>
                <c:pt idx="44" formatCode="0%">
                  <c:v>0.65000000000000024</c:v>
                </c:pt>
                <c:pt idx="45" formatCode="0%">
                  <c:v>0.65000000000000024</c:v>
                </c:pt>
                <c:pt idx="46" formatCode="0%">
                  <c:v>0.65000000000000024</c:v>
                </c:pt>
                <c:pt idx="47" formatCode="0%">
                  <c:v>0.65000000000000024</c:v>
                </c:pt>
              </c:numCache>
            </c:numRef>
          </c:val>
          <c:extLst xmlns:c16r2="http://schemas.microsoft.com/office/drawing/2015/06/chart">
            <c:ext xmlns:c16="http://schemas.microsoft.com/office/drawing/2014/chart" uri="{C3380CC4-5D6E-409C-BE32-E72D297353CC}">
              <c16:uniqueId val="{00000003-64B5-4FC9-93B1-1D6CA4BF3D4B}"/>
            </c:ext>
          </c:extLst>
        </c:ser>
        <c:dLbls>
          <c:showLegendKey val="0"/>
          <c:showVal val="0"/>
          <c:showCatName val="0"/>
          <c:showSerName val="0"/>
          <c:showPercent val="0"/>
          <c:showBubbleSize val="0"/>
        </c:dLbls>
        <c:gapWidth val="0"/>
        <c:overlap val="100"/>
        <c:axId val="207579936"/>
        <c:axId val="207580496"/>
      </c:barChart>
      <c:catAx>
        <c:axId val="20757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AR"/>
          </a:p>
        </c:txPr>
        <c:crossAx val="207580496"/>
        <c:crosses val="autoZero"/>
        <c:auto val="1"/>
        <c:lblAlgn val="ctr"/>
        <c:lblOffset val="100"/>
        <c:noMultiLvlLbl val="0"/>
      </c:catAx>
      <c:valAx>
        <c:axId val="20758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AR"/>
          </a:p>
        </c:txPr>
        <c:crossAx val="207579936"/>
        <c:crosses val="autoZero"/>
        <c:crossBetween val="between"/>
      </c:valAx>
      <c:spPr>
        <a:noFill/>
        <a:ln>
          <a:noFill/>
        </a:ln>
        <a:effectLst/>
      </c:spPr>
    </c:plotArea>
    <c:legend>
      <c:legendPos val="t"/>
      <c:layout>
        <c:manualLayout>
          <c:xMode val="edge"/>
          <c:yMode val="edge"/>
          <c:x val="9.9460249654928876E-2"/>
          <c:y val="6.2524771626154746E-2"/>
          <c:w val="0.86874849416743094"/>
          <c:h val="6.2941329237216515E-2"/>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noFill/>
    <a:ln>
      <a:noFill/>
    </a:ln>
    <a:effectLst/>
  </c:spPr>
  <c:txPr>
    <a:bodyPr/>
    <a:lstStyle/>
    <a:p>
      <a:pPr>
        <a:defRPr/>
      </a:pPr>
      <a:endParaRPr lang="es-AR"/>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0.35833</cdr:x>
      <cdr:y>0.64615</cdr:y>
    </cdr:from>
    <cdr:to>
      <cdr:x>0.48837</cdr:x>
      <cdr:y>0.73529</cdr:y>
    </cdr:to>
    <cdr:sp macro="" textlink="">
      <cdr:nvSpPr>
        <cdr:cNvPr id="2" name="Oval 1"/>
        <cdr:cNvSpPr/>
      </cdr:nvSpPr>
      <cdr:spPr>
        <a:xfrm xmlns:a="http://schemas.openxmlformats.org/drawingml/2006/main">
          <a:off x="2219026" y="3024337"/>
          <a:ext cx="805310" cy="417204"/>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AR" sz="1600" dirty="0" smtClean="0"/>
            <a:t>5,1</a:t>
          </a:r>
          <a:endParaRPr lang="es-AR" sz="1200" dirty="0"/>
        </a:p>
      </cdr:txBody>
    </cdr:sp>
  </cdr:relSizeAnchor>
  <cdr:relSizeAnchor xmlns:cdr="http://schemas.openxmlformats.org/drawingml/2006/chartDrawing">
    <cdr:from>
      <cdr:x>0.61628</cdr:x>
      <cdr:y>0.50769</cdr:y>
    </cdr:from>
    <cdr:to>
      <cdr:x>0.75</cdr:x>
      <cdr:y>0.61538</cdr:y>
    </cdr:to>
    <cdr:sp macro="" textlink="">
      <cdr:nvSpPr>
        <cdr:cNvPr id="4" name="Oval 3"/>
        <cdr:cNvSpPr/>
      </cdr:nvSpPr>
      <cdr:spPr>
        <a:xfrm xmlns:a="http://schemas.openxmlformats.org/drawingml/2006/main">
          <a:off x="3816425" y="2376264"/>
          <a:ext cx="828092" cy="504034"/>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AR" sz="1600" dirty="0" smtClean="0"/>
            <a:t>10,3</a:t>
          </a:r>
          <a:endParaRPr lang="es-AR" sz="1200" dirty="0"/>
        </a:p>
      </cdr:txBody>
    </cdr:sp>
  </cdr:relSizeAnchor>
  <cdr:relSizeAnchor xmlns:cdr="http://schemas.openxmlformats.org/drawingml/2006/chartDrawing">
    <cdr:from>
      <cdr:x>0.81395</cdr:x>
      <cdr:y>0.32353</cdr:y>
    </cdr:from>
    <cdr:to>
      <cdr:x>0.95833</cdr:x>
      <cdr:y>0.42647</cdr:y>
    </cdr:to>
    <cdr:sp macro="" textlink="">
      <cdr:nvSpPr>
        <cdr:cNvPr id="5" name="Oval 4"/>
        <cdr:cNvSpPr/>
      </cdr:nvSpPr>
      <cdr:spPr>
        <a:xfrm xmlns:a="http://schemas.openxmlformats.org/drawingml/2006/main">
          <a:off x="5040560" y="1514289"/>
          <a:ext cx="894079" cy="481812"/>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AR" sz="1800" dirty="0" smtClean="0"/>
            <a:t>22,6</a:t>
          </a:r>
          <a:endParaRPr lang="es-AR" sz="1400" dirty="0"/>
        </a:p>
      </cdr:txBody>
    </cdr:sp>
  </cdr:relSizeAnchor>
  <cdr:relSizeAnchor xmlns:cdr="http://schemas.openxmlformats.org/drawingml/2006/chartDrawing">
    <cdr:from>
      <cdr:x>0.32558</cdr:x>
      <cdr:y>0.26154</cdr:y>
    </cdr:from>
    <cdr:to>
      <cdr:x>0.5</cdr:x>
      <cdr:y>0.38462</cdr:y>
    </cdr:to>
    <cdr:sp macro="" textlink="">
      <cdr:nvSpPr>
        <cdr:cNvPr id="3" name="TextBox 2"/>
        <cdr:cNvSpPr txBox="1"/>
      </cdr:nvSpPr>
      <cdr:spPr>
        <a:xfrm xmlns:a="http://schemas.openxmlformats.org/drawingml/2006/main">
          <a:off x="2016224" y="1224136"/>
          <a:ext cx="1080120" cy="57606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s-AR" sz="3200" dirty="0" smtClean="0"/>
            <a:t>SAIDI</a:t>
          </a:r>
          <a:endParaRPr lang="es-AR" sz="3200" dirty="0"/>
        </a:p>
      </cdr:txBody>
    </cdr:sp>
  </cdr:relSizeAnchor>
</c:userShapes>
</file>

<file path=ppt/drawings/drawing2.xml><?xml version="1.0" encoding="utf-8"?>
<c:userShapes xmlns:c="http://schemas.openxmlformats.org/drawingml/2006/chart">
  <cdr:relSizeAnchor xmlns:cdr="http://schemas.openxmlformats.org/drawingml/2006/chartDrawing">
    <cdr:from>
      <cdr:x>0.15126</cdr:x>
      <cdr:y>0.08955</cdr:y>
    </cdr:from>
    <cdr:to>
      <cdr:x>0.30625</cdr:x>
      <cdr:y>0.18966</cdr:y>
    </cdr:to>
    <cdr:sp macro="" textlink="">
      <cdr:nvSpPr>
        <cdr:cNvPr id="2" name="Oval 1"/>
        <cdr:cNvSpPr/>
      </cdr:nvSpPr>
      <cdr:spPr>
        <a:xfrm xmlns:a="http://schemas.openxmlformats.org/drawingml/2006/main">
          <a:off x="782429" y="374003"/>
          <a:ext cx="801747" cy="4180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AR" sz="1600" dirty="0" smtClean="0"/>
            <a:t>90</a:t>
          </a:r>
          <a:endParaRPr lang="es-AR" sz="1000" dirty="0"/>
        </a:p>
      </cdr:txBody>
    </cdr:sp>
  </cdr:relSizeAnchor>
  <cdr:relSizeAnchor xmlns:cdr="http://schemas.openxmlformats.org/drawingml/2006/chartDrawing">
    <cdr:from>
      <cdr:x>0.42857</cdr:x>
      <cdr:y>0.55224</cdr:y>
    </cdr:from>
    <cdr:to>
      <cdr:x>0.54622</cdr:x>
      <cdr:y>0.64179</cdr:y>
    </cdr:to>
    <cdr:sp macro="" textlink="">
      <cdr:nvSpPr>
        <cdr:cNvPr id="3" name="Oval 2"/>
        <cdr:cNvSpPr/>
      </cdr:nvSpPr>
      <cdr:spPr>
        <a:xfrm xmlns:a="http://schemas.openxmlformats.org/drawingml/2006/main">
          <a:off x="3672408" y="2664296"/>
          <a:ext cx="1008112" cy="432048"/>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AR" sz="1600" dirty="0" smtClean="0"/>
            <a:t>31</a:t>
          </a:r>
          <a:endParaRPr lang="es-AR" sz="1100" dirty="0"/>
        </a:p>
      </cdr:txBody>
    </cdr:sp>
  </cdr:relSizeAnchor>
  <cdr:relSizeAnchor xmlns:cdr="http://schemas.openxmlformats.org/drawingml/2006/chartDrawing">
    <cdr:from>
      <cdr:x>0.86308</cdr:x>
      <cdr:y>0.65517</cdr:y>
    </cdr:from>
    <cdr:to>
      <cdr:x>0.9859</cdr:x>
      <cdr:y>0.74164</cdr:y>
    </cdr:to>
    <cdr:sp macro="" textlink="">
      <cdr:nvSpPr>
        <cdr:cNvPr id="4" name="Oval 3"/>
        <cdr:cNvSpPr/>
      </cdr:nvSpPr>
      <cdr:spPr>
        <a:xfrm xmlns:a="http://schemas.openxmlformats.org/drawingml/2006/main">
          <a:off x="4464496" y="2736304"/>
          <a:ext cx="635299" cy="361117"/>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AR" sz="1400" dirty="0" smtClean="0"/>
            <a:t>15</a:t>
          </a:r>
          <a:endParaRPr lang="es-AR" sz="1100" dirty="0"/>
        </a:p>
      </cdr:txBody>
    </cdr:sp>
  </cdr:relSizeAnchor>
  <cdr:relSizeAnchor xmlns:cdr="http://schemas.openxmlformats.org/drawingml/2006/chartDrawing">
    <cdr:from>
      <cdr:x>0.51506</cdr:x>
      <cdr:y>0.2931</cdr:y>
    </cdr:from>
    <cdr:to>
      <cdr:x>0.77956</cdr:x>
      <cdr:y>0.41379</cdr:y>
    </cdr:to>
    <cdr:sp macro="" textlink="">
      <cdr:nvSpPr>
        <cdr:cNvPr id="5" name="TextBox 4"/>
        <cdr:cNvSpPr txBox="1"/>
      </cdr:nvSpPr>
      <cdr:spPr>
        <a:xfrm xmlns:a="http://schemas.openxmlformats.org/drawingml/2006/main">
          <a:off x="2664296" y="1224136"/>
          <a:ext cx="1368152" cy="50405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pPr algn="ctr"/>
          <a:r>
            <a:rPr lang="es-AR" sz="2800" dirty="0" smtClean="0"/>
            <a:t>TARIFA</a:t>
          </a:r>
          <a:endParaRPr lang="es-AR" sz="2800" dirty="0"/>
        </a:p>
      </cdr:txBody>
    </cdr:sp>
  </cdr:relSizeAnchor>
</c:userShapes>
</file>

<file path=ppt/drawings/drawing3.xml><?xml version="1.0" encoding="utf-8"?>
<c:userShapes xmlns:c="http://schemas.openxmlformats.org/drawingml/2006/chart">
  <cdr:relSizeAnchor xmlns:cdr="http://schemas.openxmlformats.org/drawingml/2006/chartDrawing">
    <cdr:from>
      <cdr:x>0.38334</cdr:x>
      <cdr:y>0.0973</cdr:y>
    </cdr:from>
    <cdr:to>
      <cdr:x>0.38334</cdr:x>
      <cdr:y>0.76447</cdr:y>
    </cdr:to>
    <cdr:cxnSp macro="">
      <cdr:nvCxnSpPr>
        <cdr:cNvPr id="3" name="Conector recto 2"/>
        <cdr:cNvCxnSpPr/>
      </cdr:nvCxnSpPr>
      <cdr:spPr>
        <a:xfrm xmlns:a="http://schemas.openxmlformats.org/drawingml/2006/main" flipV="1">
          <a:off x="3352799" y="533424"/>
          <a:ext cx="0" cy="3657598"/>
        </a:xfrm>
        <a:prstGeom xmlns:a="http://schemas.openxmlformats.org/drawingml/2006/main" prst="line">
          <a:avLst/>
        </a:prstGeom>
        <a:ln xmlns:a="http://schemas.openxmlformats.org/drawingml/2006/main" w="31750">
          <a:solidFill>
            <a:schemeClr val="accent4"/>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0.67467</cdr:x>
      <cdr:y>0.0973</cdr:y>
    </cdr:from>
    <cdr:to>
      <cdr:x>0.67956</cdr:x>
      <cdr:y>0.76953</cdr:y>
    </cdr:to>
    <cdr:cxnSp macro="">
      <cdr:nvCxnSpPr>
        <cdr:cNvPr id="4" name="Conector recto 3"/>
        <cdr:cNvCxnSpPr/>
      </cdr:nvCxnSpPr>
      <cdr:spPr>
        <a:xfrm xmlns:a="http://schemas.openxmlformats.org/drawingml/2006/main" flipV="1">
          <a:off x="5900812" y="533424"/>
          <a:ext cx="42810" cy="3685335"/>
        </a:xfrm>
        <a:prstGeom xmlns:a="http://schemas.openxmlformats.org/drawingml/2006/main" prst="line">
          <a:avLst/>
        </a:prstGeom>
        <a:ln xmlns:a="http://schemas.openxmlformats.org/drawingml/2006/main" w="31750">
          <a:solidFill>
            <a:schemeClr val="accent4"/>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0.16113</cdr:x>
      <cdr:y>0.0973</cdr:y>
    </cdr:from>
    <cdr:to>
      <cdr:x>0.28635</cdr:x>
      <cdr:y>0.20397</cdr:y>
    </cdr:to>
    <cdr:sp macro="" textlink="">
      <cdr:nvSpPr>
        <cdr:cNvPr id="5" name="Rectángulo 4"/>
        <cdr:cNvSpPr/>
      </cdr:nvSpPr>
      <cdr:spPr>
        <a:xfrm xmlns:a="http://schemas.openxmlformats.org/drawingml/2006/main">
          <a:off x="1409307" y="533424"/>
          <a:ext cx="1095173" cy="58477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s-ES" sz="3200" b="0" cap="none" spc="0" dirty="0" smtClean="0">
              <a:ln w="0"/>
              <a:solidFill>
                <a:schemeClr val="tx1"/>
              </a:solidFill>
              <a:effectLst/>
              <a:latin typeface="+mj-lt"/>
            </a:rPr>
            <a:t>2017</a:t>
          </a:r>
          <a:endParaRPr lang="es-ES" sz="3200" b="0" cap="none" spc="0" dirty="0">
            <a:ln w="0"/>
            <a:solidFill>
              <a:schemeClr val="tx1"/>
            </a:solidFill>
            <a:effectLst/>
            <a:latin typeface="+mj-lt"/>
          </a:endParaRPr>
        </a:p>
      </cdr:txBody>
    </cdr:sp>
  </cdr:relSizeAnchor>
  <cdr:relSizeAnchor xmlns:cdr="http://schemas.openxmlformats.org/drawingml/2006/chartDrawing">
    <cdr:from>
      <cdr:x>0.46606</cdr:x>
      <cdr:y>0.0973</cdr:y>
    </cdr:from>
    <cdr:to>
      <cdr:x>0.59128</cdr:x>
      <cdr:y>0.20397</cdr:y>
    </cdr:to>
    <cdr:sp macro="" textlink="">
      <cdr:nvSpPr>
        <cdr:cNvPr id="6" name="Rectángulo 5"/>
        <cdr:cNvSpPr/>
      </cdr:nvSpPr>
      <cdr:spPr>
        <a:xfrm xmlns:a="http://schemas.openxmlformats.org/drawingml/2006/main">
          <a:off x="4076310" y="533424"/>
          <a:ext cx="1095173" cy="58477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3200" b="0" cap="none" spc="0" dirty="0" smtClean="0">
              <a:ln w="0"/>
              <a:solidFill>
                <a:schemeClr val="tx1"/>
              </a:solidFill>
              <a:effectLst>
                <a:outerShdw blurRad="38100" dist="19050" dir="2700000" algn="tl" rotWithShape="0">
                  <a:schemeClr val="dk1">
                    <a:alpha val="40000"/>
                  </a:schemeClr>
                </a:outerShdw>
              </a:effectLst>
              <a:latin typeface="+mj-lt"/>
            </a:rPr>
            <a:t>2018</a:t>
          </a:r>
          <a:endParaRPr lang="es-ES" sz="3200" b="0" cap="none" spc="0" dirty="0">
            <a:ln w="0"/>
            <a:solidFill>
              <a:schemeClr val="tx1"/>
            </a:solidFill>
            <a:effectLst>
              <a:outerShdw blurRad="38100" dist="19050" dir="2700000" algn="tl" rotWithShape="0">
                <a:schemeClr val="dk1">
                  <a:alpha val="40000"/>
                </a:schemeClr>
              </a:outerShdw>
            </a:effectLst>
            <a:latin typeface="+mj-lt"/>
          </a:endParaRPr>
        </a:p>
      </cdr:txBody>
    </cdr:sp>
  </cdr:relSizeAnchor>
  <cdr:relSizeAnchor xmlns:cdr="http://schemas.openxmlformats.org/drawingml/2006/chartDrawing">
    <cdr:from>
      <cdr:x>0.77099</cdr:x>
      <cdr:y>0.0973</cdr:y>
    </cdr:from>
    <cdr:to>
      <cdr:x>0.89621</cdr:x>
      <cdr:y>0.20397</cdr:y>
    </cdr:to>
    <cdr:sp macro="" textlink="">
      <cdr:nvSpPr>
        <cdr:cNvPr id="7" name="Rectángulo 6"/>
        <cdr:cNvSpPr/>
      </cdr:nvSpPr>
      <cdr:spPr>
        <a:xfrm xmlns:a="http://schemas.openxmlformats.org/drawingml/2006/main">
          <a:off x="6743313" y="533424"/>
          <a:ext cx="1095173" cy="584775"/>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3200" b="0" cap="none" spc="0" dirty="0" smtClean="0">
              <a:ln w="0"/>
              <a:solidFill>
                <a:schemeClr val="tx1"/>
              </a:solidFill>
              <a:effectLst>
                <a:outerShdw blurRad="38100" dist="19050" dir="2700000" algn="tl" rotWithShape="0">
                  <a:schemeClr val="dk1">
                    <a:alpha val="40000"/>
                  </a:schemeClr>
                </a:outerShdw>
              </a:effectLst>
              <a:latin typeface="+mj-lt"/>
            </a:rPr>
            <a:t>2019</a:t>
          </a:r>
          <a:endParaRPr lang="es-ES" sz="3200" b="0" cap="none" spc="0" dirty="0">
            <a:ln w="0"/>
            <a:solidFill>
              <a:schemeClr val="tx1"/>
            </a:solidFill>
            <a:effectLst>
              <a:outerShdw blurRad="38100" dist="19050" dir="2700000" algn="tl" rotWithShape="0">
                <a:schemeClr val="dk1">
                  <a:alpha val="40000"/>
                </a:schemeClr>
              </a:outerShdw>
            </a:effectLst>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612C558-0E19-41EF-A76A-80E53217E66D}" type="datetimeFigureOut">
              <a:rPr lang="es-AR" smtClean="0"/>
              <a:t>31/10/2017</a:t>
            </a:fld>
            <a:endParaRPr lang="es-AR"/>
          </a:p>
        </p:txBody>
      </p:sp>
      <p:sp>
        <p:nvSpPr>
          <p:cNvPr id="4" name="Marcador de pie de pá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1B6ADB6-EA98-4E1A-8817-EBA33C142633}" type="slidenum">
              <a:rPr lang="es-AR" smtClean="0"/>
              <a:t>‹Nº›</a:t>
            </a:fld>
            <a:endParaRPr lang="es-AR"/>
          </a:p>
        </p:txBody>
      </p:sp>
    </p:spTree>
    <p:extLst>
      <p:ext uri="{BB962C8B-B14F-4D97-AF65-F5344CB8AC3E}">
        <p14:creationId xmlns:p14="http://schemas.microsoft.com/office/powerpoint/2010/main" val="340173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_tradnl"/>
          </a:p>
        </p:txBody>
      </p:sp>
      <p:sp>
        <p:nvSpPr>
          <p:cNvPr id="3" name="Marcador de fecha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AB40DC-70E5-46EC-8B5A-A451E60DBAC3}" type="datetimeFigureOut">
              <a:rPr lang="es-ES_tradnl"/>
              <a:pPr>
                <a:defRPr/>
              </a:pPr>
              <a:t>31/10/2017</a:t>
            </a:fld>
            <a:endParaRPr lang="es-ES_tradnl"/>
          </a:p>
        </p:txBody>
      </p:sp>
      <p:sp>
        <p:nvSpPr>
          <p:cNvPr id="4" name="Marcador de imagen d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a:t>Haga clic para modificar el estilo de texto del patrón</a:t>
            </a:r>
          </a:p>
          <a:p>
            <a:pPr lvl="1"/>
            <a:r>
              <a:rPr lang="en-US" noProof="0"/>
              <a:t>Segundo nivel</a:t>
            </a:r>
          </a:p>
          <a:p>
            <a:pPr lvl="2"/>
            <a:r>
              <a:rPr lang="en-US" noProof="0"/>
              <a:t>Tercer nivel</a:t>
            </a:r>
          </a:p>
          <a:p>
            <a:pPr lvl="3"/>
            <a:r>
              <a:rPr lang="en-US" noProof="0"/>
              <a:t>Cuarto nivel</a:t>
            </a:r>
          </a:p>
          <a:p>
            <a:pPr lvl="4"/>
            <a:r>
              <a:rPr lang="en-US" noProof="0"/>
              <a:t>Quinto nivel</a:t>
            </a:r>
            <a:endParaRPr lang="es-ES_tradnl" noProof="0"/>
          </a:p>
        </p:txBody>
      </p:sp>
      <p:sp>
        <p:nvSpPr>
          <p:cNvPr id="6" name="Marcador de pie de pá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_tradnl"/>
          </a:p>
        </p:txBody>
      </p:sp>
      <p:sp>
        <p:nvSpPr>
          <p:cNvPr id="7" name="Marcador de número de diapositiva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759DE9C-5971-4949-8FA8-DCF85FF9D636}" type="slidenum">
              <a:rPr lang="es-ES_tradnl" altLang="es-AR"/>
              <a:pPr/>
              <a:t>‹Nº›</a:t>
            </a:fld>
            <a:endParaRPr lang="es-ES_tradnl" altLang="es-AR"/>
          </a:p>
        </p:txBody>
      </p:sp>
    </p:spTree>
    <p:extLst>
      <p:ext uri="{BB962C8B-B14F-4D97-AF65-F5344CB8AC3E}">
        <p14:creationId xmlns:p14="http://schemas.microsoft.com/office/powerpoint/2010/main" val="19407442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CC6F-A8BB-479C-A2C0-443C1CCACF39}"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993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CC6F-A8BB-479C-A2C0-443C1CCACF39}"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14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CC6F-A8BB-479C-A2C0-443C1CCACF39}"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33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CC6F-A8BB-479C-A2C0-443C1CCACF39}"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7132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CC6F-A8BB-479C-A2C0-443C1CCACF39}"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57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50266-EA7B-4A4B-A110-FF14905EFE43}"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19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50266-EA7B-4A4B-A110-FF14905EFE43}"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71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cxnSp>
        <p:nvCxnSpPr>
          <p:cNvPr id="4" name="Conector recto 5"/>
          <p:cNvCxnSpPr/>
          <p:nvPr userDrawn="1"/>
        </p:nvCxnSpPr>
        <p:spPr>
          <a:xfrm>
            <a:off x="552263" y="692150"/>
            <a:ext cx="1152525" cy="0"/>
          </a:xfrm>
          <a:prstGeom prst="line">
            <a:avLst/>
          </a:prstGeom>
          <a:ln w="762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479376" y="249193"/>
            <a:ext cx="10363200" cy="432048"/>
          </a:xfrm>
        </p:spPr>
        <p:txBody>
          <a:bodyPr anchor="t">
            <a:noAutofit/>
          </a:bodyPr>
          <a:lstStyle>
            <a:lvl1pPr algn="l">
              <a:defRPr sz="2400" b="1" cap="all">
                <a:solidFill>
                  <a:schemeClr val="bg2"/>
                </a:solidFill>
              </a:defRPr>
            </a:lvl1pPr>
          </a:lstStyle>
          <a:p>
            <a:r>
              <a:rPr lang="es-ES_tradnl" dirty="0"/>
              <a:t>Clic para editar título</a:t>
            </a:r>
          </a:p>
        </p:txBody>
      </p:sp>
      <p:sp>
        <p:nvSpPr>
          <p:cNvPr id="5" name="Marcador de texto 4"/>
          <p:cNvSpPr>
            <a:spLocks noGrp="1"/>
          </p:cNvSpPr>
          <p:nvPr>
            <p:ph type="body" sz="quarter" idx="10"/>
          </p:nvPr>
        </p:nvSpPr>
        <p:spPr>
          <a:xfrm>
            <a:off x="719403" y="1052736"/>
            <a:ext cx="10290175" cy="4103687"/>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Tree>
    <p:extLst>
      <p:ext uri="{BB962C8B-B14F-4D97-AF65-F5344CB8AC3E}">
        <p14:creationId xmlns:p14="http://schemas.microsoft.com/office/powerpoint/2010/main" val="409659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09600" y="274638"/>
            <a:ext cx="10972800" cy="418058"/>
          </a:xfrm>
        </p:spPr>
        <p:txBody>
          <a:bodyPr/>
          <a:lstStyle>
            <a:lvl1pPr>
              <a:defRPr>
                <a:solidFill>
                  <a:schemeClr val="bg2"/>
                </a:solidFill>
              </a:defRPr>
            </a:lvl1pPr>
          </a:lstStyle>
          <a:p>
            <a:r>
              <a:rPr lang="es-ES_tradnl" dirty="0" smtClean="0"/>
              <a:t>CLIC PARA EDITAR TÍTULO</a:t>
            </a:r>
            <a:endParaRPr lang="es-ES_tradnl" dirty="0"/>
          </a:p>
        </p:txBody>
      </p:sp>
      <p:sp>
        <p:nvSpPr>
          <p:cNvPr id="3" name="Marcador de contenido 2"/>
          <p:cNvSpPr>
            <a:spLocks noGrp="1"/>
          </p:cNvSpPr>
          <p:nvPr>
            <p:ph idx="1"/>
          </p:nvPr>
        </p:nvSpPr>
        <p:spPr/>
        <p:txBody>
          <a:bodyPr/>
          <a:lstStyle>
            <a:lvl1pPr>
              <a:buClr>
                <a:srgbClr val="007CD4"/>
              </a:buClr>
              <a:defRPr/>
            </a:lvl1pPr>
            <a:lvl2pPr>
              <a:buClr>
                <a:srgbClr val="007CD4"/>
              </a:buClr>
              <a:defRPr/>
            </a:lvl2pPr>
            <a:lvl3pPr>
              <a:buClr>
                <a:srgbClr val="007CD4"/>
              </a:buClr>
              <a:defRPr/>
            </a:lvl3pPr>
            <a:lvl4pPr>
              <a:buClr>
                <a:srgbClr val="007CD4"/>
              </a:buClr>
              <a:defRPr/>
            </a:lvl4pPr>
            <a:lvl5pPr>
              <a:buClr>
                <a:srgbClr val="007CD4"/>
              </a:buCl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cxnSp>
        <p:nvCxnSpPr>
          <p:cNvPr id="5" name="Conector recto 5"/>
          <p:cNvCxnSpPr/>
          <p:nvPr userDrawn="1"/>
        </p:nvCxnSpPr>
        <p:spPr>
          <a:xfrm>
            <a:off x="719403" y="692696"/>
            <a:ext cx="1152128" cy="0"/>
          </a:xfrm>
          <a:prstGeom prst="line">
            <a:avLst/>
          </a:prstGeom>
          <a:ln w="762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3336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ULO 2 Lineas +tx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3392" y="260648"/>
            <a:ext cx="10363200" cy="864096"/>
          </a:xfrm>
        </p:spPr>
        <p:txBody>
          <a:bodyPr anchor="t">
            <a:noAutofit/>
          </a:bodyPr>
          <a:lstStyle>
            <a:lvl1pPr algn="l">
              <a:defRPr sz="2400" b="1" cap="all" baseline="0">
                <a:solidFill>
                  <a:schemeClr val="bg2"/>
                </a:solidFill>
              </a:defRPr>
            </a:lvl1pPr>
          </a:lstStyle>
          <a:p>
            <a:r>
              <a:rPr lang="es-ES_tradnl" dirty="0" smtClean="0"/>
              <a:t>Clic para editar título </a:t>
            </a:r>
            <a:br>
              <a:rPr lang="es-ES_tradnl" dirty="0" smtClean="0"/>
            </a:br>
            <a:r>
              <a:rPr lang="es-ES_tradnl" dirty="0" smtClean="0"/>
              <a:t>2 Nivel (</a:t>
            </a:r>
            <a:r>
              <a:rPr lang="es-ES_tradnl" dirty="0" err="1" smtClean="0"/>
              <a:t>tipograf</a:t>
            </a:r>
            <a:r>
              <a:rPr lang="en-US" dirty="0" err="1" smtClean="0"/>
              <a:t>í</a:t>
            </a:r>
            <a:r>
              <a:rPr lang="es-ES_tradnl" dirty="0" smtClean="0"/>
              <a:t>a en 18)</a:t>
            </a:r>
            <a:endParaRPr lang="es-ES_tradnl" dirty="0"/>
          </a:p>
        </p:txBody>
      </p:sp>
      <p:cxnSp>
        <p:nvCxnSpPr>
          <p:cNvPr id="5" name="Conector recto 5"/>
          <p:cNvCxnSpPr/>
          <p:nvPr userDrawn="1"/>
        </p:nvCxnSpPr>
        <p:spPr>
          <a:xfrm>
            <a:off x="719403" y="1052736"/>
            <a:ext cx="1152128" cy="0"/>
          </a:xfrm>
          <a:prstGeom prst="line">
            <a:avLst/>
          </a:prstGeom>
          <a:ln w="762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46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0661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4" name="Rectángulo 3"/>
          <p:cNvSpPr/>
          <p:nvPr userDrawn="1"/>
        </p:nvSpPr>
        <p:spPr>
          <a:xfrm>
            <a:off x="0" y="5959576"/>
            <a:ext cx="12192000" cy="90220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7" name="Imagen 6"/>
          <p:cNvPicPr>
            <a:picLocks noChangeAspect="1"/>
          </p:cNvPicPr>
          <p:nvPr userDrawn="1"/>
        </p:nvPicPr>
        <p:blipFill>
          <a:blip r:embed="rId2"/>
          <a:stretch>
            <a:fillRect/>
          </a:stretch>
        </p:blipFill>
        <p:spPr>
          <a:xfrm>
            <a:off x="407368" y="6172116"/>
            <a:ext cx="3312368" cy="477128"/>
          </a:xfrm>
          <a:prstGeom prst="rect">
            <a:avLst/>
          </a:prstGeom>
        </p:spPr>
      </p:pic>
      <p:pic>
        <p:nvPicPr>
          <p:cNvPr id="6" name="Imagen 5"/>
          <p:cNvPicPr>
            <a:picLocks noChangeAspect="1"/>
          </p:cNvPicPr>
          <p:nvPr userDrawn="1"/>
        </p:nvPicPr>
        <p:blipFill>
          <a:blip r:embed="rId3"/>
          <a:stretch>
            <a:fillRect/>
          </a:stretch>
        </p:blipFill>
        <p:spPr>
          <a:xfrm>
            <a:off x="8492384" y="6239951"/>
            <a:ext cx="3148232" cy="360000"/>
          </a:xfrm>
          <a:prstGeom prst="rect">
            <a:avLst/>
          </a:prstGeom>
        </p:spPr>
      </p:pic>
    </p:spTree>
    <p:extLst>
      <p:ext uri="{BB962C8B-B14F-4D97-AF65-F5344CB8AC3E}">
        <p14:creationId xmlns:p14="http://schemas.microsoft.com/office/powerpoint/2010/main" val="21960584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Diseño personalizado">
    <p:spTree>
      <p:nvGrpSpPr>
        <p:cNvPr id="1" name=""/>
        <p:cNvGrpSpPr/>
        <p:nvPr/>
      </p:nvGrpSpPr>
      <p:grpSpPr>
        <a:xfrm>
          <a:off x="0" y="0"/>
          <a:ext cx="0" cy="0"/>
          <a:chOff x="0" y="0"/>
          <a:chExt cx="0" cy="0"/>
        </a:xfrm>
      </p:grpSpPr>
      <p:sp>
        <p:nvSpPr>
          <p:cNvPr id="4" name="Rectángulo 3"/>
          <p:cNvSpPr/>
          <p:nvPr userDrawn="1"/>
        </p:nvSpPr>
        <p:spPr>
          <a:xfrm>
            <a:off x="0" y="5959576"/>
            <a:ext cx="12192000" cy="90220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pic>
        <p:nvPicPr>
          <p:cNvPr id="7" name="Imagen 6"/>
          <p:cNvPicPr>
            <a:picLocks noChangeAspect="1"/>
          </p:cNvPicPr>
          <p:nvPr userDrawn="1"/>
        </p:nvPicPr>
        <p:blipFill>
          <a:blip r:embed="rId2"/>
          <a:stretch>
            <a:fillRect/>
          </a:stretch>
        </p:blipFill>
        <p:spPr>
          <a:xfrm>
            <a:off x="285428" y="6172116"/>
            <a:ext cx="3312368" cy="477128"/>
          </a:xfrm>
          <a:prstGeom prst="rect">
            <a:avLst/>
          </a:prstGeom>
        </p:spPr>
      </p:pic>
      <p:pic>
        <p:nvPicPr>
          <p:cNvPr id="5" name="Imagen 4"/>
          <p:cNvPicPr>
            <a:picLocks noChangeAspect="1"/>
          </p:cNvPicPr>
          <p:nvPr userDrawn="1"/>
        </p:nvPicPr>
        <p:blipFill>
          <a:blip r:embed="rId3"/>
          <a:stretch>
            <a:fillRect/>
          </a:stretch>
        </p:blipFill>
        <p:spPr>
          <a:xfrm>
            <a:off x="8047125" y="6344814"/>
            <a:ext cx="3593491" cy="169200"/>
          </a:xfrm>
          <a:prstGeom prst="rect">
            <a:avLst/>
          </a:prstGeom>
        </p:spPr>
      </p:pic>
    </p:spTree>
    <p:extLst>
      <p:ext uri="{BB962C8B-B14F-4D97-AF65-F5344CB8AC3E}">
        <p14:creationId xmlns:p14="http://schemas.microsoft.com/office/powerpoint/2010/main" val="13905867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7" name="Rectángulo 6"/>
          <p:cNvSpPr/>
          <p:nvPr userDrawn="1"/>
        </p:nvSpPr>
        <p:spPr>
          <a:xfrm>
            <a:off x="0" y="0"/>
            <a:ext cx="12192000" cy="68617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grpSp>
        <p:nvGrpSpPr>
          <p:cNvPr id="3" name="Agrupar 2"/>
          <p:cNvGrpSpPr/>
          <p:nvPr userDrawn="1"/>
        </p:nvGrpSpPr>
        <p:grpSpPr>
          <a:xfrm>
            <a:off x="695400" y="5589240"/>
            <a:ext cx="4182557" cy="936104"/>
            <a:chOff x="1341121" y="2728902"/>
            <a:chExt cx="6667154" cy="1492186"/>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1121" y="2728902"/>
              <a:ext cx="1054454" cy="1492186"/>
            </a:xfrm>
            <a:prstGeom prst="rect">
              <a:avLst/>
            </a:prstGeom>
          </p:spPr>
        </p:pic>
        <p:pic>
          <p:nvPicPr>
            <p:cNvPr id="5" name="Imagen 4"/>
            <p:cNvPicPr>
              <a:picLocks noChangeAspect="1"/>
            </p:cNvPicPr>
            <p:nvPr/>
          </p:nvPicPr>
          <p:blipFill>
            <a:blip r:embed="rId3"/>
            <a:stretch>
              <a:fillRect/>
            </a:stretch>
          </p:blipFill>
          <p:spPr>
            <a:xfrm>
              <a:off x="2395575" y="2951141"/>
              <a:ext cx="5612700" cy="712725"/>
            </a:xfrm>
            <a:prstGeom prst="rect">
              <a:avLst/>
            </a:prstGeom>
          </p:spPr>
        </p:pic>
      </p:grpSp>
      <p:pic>
        <p:nvPicPr>
          <p:cNvPr id="6" name="Imagen 5"/>
          <p:cNvPicPr>
            <a:picLocks noChangeAspect="1"/>
          </p:cNvPicPr>
          <p:nvPr userDrawn="1"/>
        </p:nvPicPr>
        <p:blipFill>
          <a:blip r:embed="rId4"/>
          <a:stretch>
            <a:fillRect/>
          </a:stretch>
        </p:blipFill>
        <p:spPr>
          <a:xfrm>
            <a:off x="7392143" y="5733256"/>
            <a:ext cx="3834119" cy="438431"/>
          </a:xfrm>
          <a:prstGeom prst="rect">
            <a:avLst/>
          </a:prstGeom>
        </p:spPr>
      </p:pic>
    </p:spTree>
    <p:extLst>
      <p:ext uri="{BB962C8B-B14F-4D97-AF65-F5344CB8AC3E}">
        <p14:creationId xmlns:p14="http://schemas.microsoft.com/office/powerpoint/2010/main" val="793068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0072BC"/>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38199" y="2030506"/>
            <a:ext cx="9865659" cy="726422"/>
          </a:xfrm>
        </p:spPr>
        <p:txBody>
          <a:bodyPr anchor="b"/>
          <a:lstStyle>
            <a:lvl1pPr algn="l">
              <a:defRPr lang="es-ES_tradnl" sz="3600" b="0" i="0" u="none" strike="noStrike" cap="none" baseline="0" smtClean="0">
                <a:solidFill>
                  <a:schemeClr val="bg1"/>
                </a:solidFill>
                <a:latin typeface="Roboto Medium" pitchFamily="2" charset="0"/>
                <a:ea typeface="Roboto Medium" pitchFamily="2" charset="0"/>
                <a:cs typeface="Roboto Medium" pitchFamily="2" charset="0"/>
                <a:sym typeface="Arial"/>
              </a:defRPr>
            </a:lvl1pPr>
          </a:lstStyle>
          <a:p>
            <a:r>
              <a:rPr lang="es-ES"/>
              <a:t>Haga clic para modificar el estilo de título del patrón</a:t>
            </a:r>
            <a:endParaRPr lang="es-ES_tradnl" dirty="0"/>
          </a:p>
        </p:txBody>
      </p:sp>
      <p:sp>
        <p:nvSpPr>
          <p:cNvPr id="3" name="Subtítulo 2"/>
          <p:cNvSpPr>
            <a:spLocks noGrp="1"/>
          </p:cNvSpPr>
          <p:nvPr>
            <p:ph type="subTitle" idx="1"/>
          </p:nvPr>
        </p:nvSpPr>
        <p:spPr>
          <a:xfrm>
            <a:off x="838199" y="2849003"/>
            <a:ext cx="9865659" cy="418633"/>
          </a:xfrm>
        </p:spPr>
        <p:txBody>
          <a:bodyPr/>
          <a:lstStyle>
            <a:lvl1pPr marL="0" indent="0" algn="l">
              <a:buNone/>
              <a:defRPr lang="es-ES_tradnl" sz="2000" b="0" i="0" u="none" strike="noStrike" cap="none" baseline="0">
                <a:solidFill>
                  <a:schemeClr val="bg1"/>
                </a:solidFill>
                <a:latin typeface="Roboto Medium" pitchFamily="2" charset="0"/>
                <a:ea typeface="Roboto Medium" pitchFamily="2" charset="0"/>
                <a:cs typeface="Roboto Medium" pitchFamily="2" charset="0"/>
                <a:sym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dirty="0"/>
          </a:p>
        </p:txBody>
      </p:sp>
      <p:pic>
        <p:nvPicPr>
          <p:cNvPr id="7"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838199" y="5292631"/>
            <a:ext cx="4733941" cy="771838"/>
          </a:xfrm>
          <a:prstGeom prst="rect">
            <a:avLst/>
          </a:prstGeom>
          <a:noFill/>
        </p:spPr>
      </p:pic>
      <p:pic>
        <p:nvPicPr>
          <p:cNvPr id="5"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838199" y="5292631"/>
            <a:ext cx="4733941" cy="771838"/>
          </a:xfrm>
          <a:prstGeom prst="rect">
            <a:avLst/>
          </a:prstGeom>
          <a:noFill/>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2917" y="4394638"/>
            <a:ext cx="0" cy="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6416" y="5299739"/>
            <a:ext cx="2340000" cy="757623"/>
          </a:xfrm>
          <a:prstGeom prst="rect">
            <a:avLst/>
          </a:prstGeom>
        </p:spPr>
      </p:pic>
    </p:spTree>
    <p:extLst>
      <p:ext uri="{BB962C8B-B14F-4D97-AF65-F5344CB8AC3E}">
        <p14:creationId xmlns:p14="http://schemas.microsoft.com/office/powerpoint/2010/main" val="62127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separador o subtítul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838199" y="2030506"/>
            <a:ext cx="9865659" cy="726422"/>
          </a:xfrm>
        </p:spPr>
        <p:txBody>
          <a:bodyPr anchor="b">
            <a:normAutofit/>
          </a:bodyPr>
          <a:lstStyle>
            <a:lvl1pPr algn="l">
              <a:defRPr lang="es-ES_tradnl" sz="3600" b="0" i="0" u="none" strike="noStrike" cap="none" baseline="0" dirty="0" smtClean="0">
                <a:solidFill>
                  <a:srgbClr val="595959"/>
                </a:solidFill>
                <a:latin typeface="Roboto Medium" pitchFamily="2" charset="0"/>
                <a:ea typeface="Roboto Medium" pitchFamily="2" charset="0"/>
                <a:cs typeface="Roboto Medium" pitchFamily="2" charset="0"/>
                <a:sym typeface="Arial"/>
              </a:defRPr>
            </a:lvl1pPr>
          </a:lstStyle>
          <a:p>
            <a:r>
              <a:rPr lang="es-ES"/>
              <a:t>Haga clic para modificar el estilo de título del patrón</a:t>
            </a:r>
            <a:endParaRPr lang="es-ES_tradnl" dirty="0"/>
          </a:p>
        </p:txBody>
      </p:sp>
      <p:sp>
        <p:nvSpPr>
          <p:cNvPr id="3" name="Subtítulo 2"/>
          <p:cNvSpPr>
            <a:spLocks noGrp="1"/>
          </p:cNvSpPr>
          <p:nvPr>
            <p:ph type="subTitle" idx="1"/>
          </p:nvPr>
        </p:nvSpPr>
        <p:spPr>
          <a:xfrm>
            <a:off x="838199" y="2849003"/>
            <a:ext cx="9865659" cy="418633"/>
          </a:xfrm>
        </p:spPr>
        <p:txBody>
          <a:bodyPr>
            <a:normAutofit/>
          </a:bodyPr>
          <a:lstStyle>
            <a:lvl1pPr marL="0" marR="0" indent="0" algn="l" rtl="0">
              <a:lnSpc>
                <a:spcPct val="100000"/>
              </a:lnSpc>
              <a:spcBef>
                <a:spcPts val="0"/>
              </a:spcBef>
              <a:spcAft>
                <a:spcPts val="0"/>
              </a:spcAft>
              <a:buNone/>
              <a:defRPr lang="es-ES_tradnl" sz="2000" b="0" i="0" u="none" strike="noStrike" cap="none" baseline="0" dirty="0">
                <a:solidFill>
                  <a:srgbClr val="0072BC"/>
                </a:solidFill>
                <a:latin typeface="Roboto Medium" pitchFamily="2" charset="0"/>
                <a:ea typeface="Roboto Medium" pitchFamily="2" charset="0"/>
                <a:cs typeface="Roboto Medium" pitchFamily="2" charset="0"/>
                <a:sym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dirty="0"/>
          </a:p>
        </p:txBody>
      </p:sp>
      <p:pic>
        <p:nvPicPr>
          <p:cNvPr id="5" name="Picture 8" descr="C:\Users\ncastelli\Dropbox\Ministerio de Energia y Mineria\Marca\logo_mem_2016.png"/>
          <p:cNvPicPr>
            <a:picLocks noChangeAspect="1" noChangeArrowheads="1"/>
          </p:cNvPicPr>
          <p:nvPr/>
        </p:nvPicPr>
        <p:blipFill>
          <a:blip r:embed="rId2"/>
          <a:srcRect/>
          <a:stretch>
            <a:fillRect/>
          </a:stretch>
        </p:blipFill>
        <p:spPr bwMode="auto">
          <a:xfrm>
            <a:off x="838199" y="5321362"/>
            <a:ext cx="4557724" cy="743107"/>
          </a:xfrm>
          <a:prstGeom prst="rect">
            <a:avLst/>
          </a:prstGeom>
          <a:noFill/>
        </p:spPr>
      </p:pic>
      <p:pic>
        <p:nvPicPr>
          <p:cNvPr id="6" name="Picture 8" descr="C:\Users\ncastelli\Dropbox\Ministerio de Energia y Mineria\Marca\logo_mem_2016.png"/>
          <p:cNvPicPr>
            <a:picLocks noChangeAspect="1" noChangeArrowheads="1"/>
          </p:cNvPicPr>
          <p:nvPr/>
        </p:nvPicPr>
        <p:blipFill>
          <a:blip r:embed="rId2"/>
          <a:srcRect/>
          <a:stretch>
            <a:fillRect/>
          </a:stretch>
        </p:blipFill>
        <p:spPr bwMode="auto">
          <a:xfrm>
            <a:off x="838199" y="5327022"/>
            <a:ext cx="4557724" cy="743107"/>
          </a:xfrm>
          <a:prstGeom prst="rect">
            <a:avLst/>
          </a:prstGeom>
          <a:noFill/>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614" y="5321362"/>
            <a:ext cx="2340000" cy="754426"/>
          </a:xfrm>
          <a:prstGeom prst="rect">
            <a:avLst/>
          </a:prstGeom>
        </p:spPr>
      </p:pic>
    </p:spTree>
    <p:extLst>
      <p:ext uri="{BB962C8B-B14F-4D97-AF65-F5344CB8AC3E}">
        <p14:creationId xmlns:p14="http://schemas.microsoft.com/office/powerpoint/2010/main" val="138033249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ítulo y listado">
    <p:spTree>
      <p:nvGrpSpPr>
        <p:cNvPr id="1" name=""/>
        <p:cNvGrpSpPr/>
        <p:nvPr/>
      </p:nvGrpSpPr>
      <p:grpSpPr>
        <a:xfrm>
          <a:off x="0" y="0"/>
          <a:ext cx="0" cy="0"/>
          <a:chOff x="0" y="0"/>
          <a:chExt cx="0" cy="0"/>
        </a:xfrm>
      </p:grpSpPr>
      <p:sp>
        <p:nvSpPr>
          <p:cNvPr id="7" name="27 Rectángulo"/>
          <p:cNvSpPr/>
          <p:nvPr/>
        </p:nvSpPr>
        <p:spPr>
          <a:xfrm>
            <a:off x="0" y="0"/>
            <a:ext cx="12192000" cy="645305"/>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3"/>
            <a:endParaRPr lang="es-AR" sz="2000" dirty="0">
              <a:solidFill>
                <a:prstClr val="white"/>
              </a:solidFill>
              <a:latin typeface="Roboto Medium" pitchFamily="2" charset="0"/>
              <a:ea typeface="Roboto Medium" pitchFamily="2" charset="0"/>
              <a:cs typeface="Roboto Medium" pitchFamily="2" charset="0"/>
            </a:endParaRPr>
          </a:p>
        </p:txBody>
      </p:sp>
      <p:sp>
        <p:nvSpPr>
          <p:cNvPr id="3" name="Marcador de contenido 2"/>
          <p:cNvSpPr>
            <a:spLocks noGrp="1"/>
          </p:cNvSpPr>
          <p:nvPr>
            <p:ph idx="1"/>
          </p:nvPr>
        </p:nvSpPr>
        <p:spPr>
          <a:xfrm>
            <a:off x="249620" y="790545"/>
            <a:ext cx="11606859" cy="5147800"/>
          </a:xfrm>
        </p:spPr>
        <p:txBody>
          <a:bodyPr/>
          <a:lstStyle>
            <a:lvl1pPr marL="0" indent="0">
              <a:spcAft>
                <a:spcPts val="1200"/>
              </a:spcAft>
              <a:buNone/>
              <a:defRPr lang="es-ES_tradnl" sz="3600" b="0" i="0" u="none" strike="noStrike" cap="none" baseline="0" dirty="0" smtClean="0">
                <a:solidFill>
                  <a:srgbClr val="595959"/>
                </a:solidFill>
                <a:latin typeface="Roboto Medium" pitchFamily="2" charset="0"/>
                <a:ea typeface="Roboto Medium" pitchFamily="2" charset="0"/>
                <a:cs typeface="Roboto Medium" pitchFamily="2" charset="0"/>
                <a:sym typeface="Arial"/>
              </a:defRPr>
            </a:lvl1pPr>
            <a:lvl2pPr marL="514350" marR="0" indent="-514350" algn="l" rtl="0">
              <a:lnSpc>
                <a:spcPct val="100000"/>
              </a:lnSpc>
              <a:spcBef>
                <a:spcPts val="0"/>
              </a:spcBef>
              <a:spcAft>
                <a:spcPts val="0"/>
              </a:spcAft>
              <a:buFont typeface="+mj-lt"/>
              <a:buAutoNum type="romanLcPeriod"/>
              <a:defRPr lang="es-ES_tradnl" sz="2400" b="0" i="0" u="none" strike="noStrike" cap="none" baseline="0" dirty="0" smtClean="0">
                <a:solidFill>
                  <a:srgbClr val="0072BC"/>
                </a:solidFill>
                <a:latin typeface="Roboto Medium" pitchFamily="2" charset="0"/>
                <a:ea typeface="Roboto Medium" pitchFamily="2" charset="0"/>
                <a:cs typeface="Roboto Medium" pitchFamily="2" charset="0"/>
                <a:sym typeface="Arial"/>
              </a:defRPr>
            </a:lvl2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5" name="Marcador de pie de página 4"/>
          <p:cNvSpPr>
            <a:spLocks noGrp="1"/>
          </p:cNvSpPr>
          <p:nvPr>
            <p:ph type="ftr" sz="quarter" idx="11"/>
          </p:nvPr>
        </p:nvSpPr>
        <p:spPr>
          <a:xfrm>
            <a:off x="3863752" y="6356350"/>
            <a:ext cx="4746848" cy="365125"/>
          </a:xfrm>
        </p:spPr>
        <p:txBody>
          <a:bodyPr/>
          <a:lstStyle>
            <a:lvl1pPr algn="ctr">
              <a:defRPr sz="1200" b="1">
                <a:solidFill>
                  <a:srgbClr val="0072BC"/>
                </a:solidFill>
                <a:latin typeface="Roboto" charset="0"/>
                <a:ea typeface="Roboto" charset="0"/>
                <a:cs typeface="Roboto" charset="0"/>
              </a:defRPr>
            </a:lvl1pPr>
          </a:lstStyle>
          <a:p>
            <a:r>
              <a:rPr lang="es-ES_tradnl" smtClean="0"/>
              <a:t>Audiencia Pública AHRSC</a:t>
            </a:r>
            <a:endParaRPr lang="es-ES_tradnl" dirty="0"/>
          </a:p>
        </p:txBody>
      </p:sp>
      <p:sp>
        <p:nvSpPr>
          <p:cNvPr id="6" name="Marcador de número de diapositiva 5"/>
          <p:cNvSpPr>
            <a:spLocks noGrp="1"/>
          </p:cNvSpPr>
          <p:nvPr>
            <p:ph type="sldNum" sz="quarter" idx="12"/>
          </p:nvPr>
        </p:nvSpPr>
        <p:spPr>
          <a:xfrm>
            <a:off x="9157137" y="6356350"/>
            <a:ext cx="2743200" cy="365125"/>
          </a:xfrm>
        </p:spPr>
        <p:txBody>
          <a:bodyPr/>
          <a:lstStyle/>
          <a:p>
            <a:fld id="{668D09F4-07D8-2149-91CD-23E6C665CA53}" type="slidenum">
              <a:rPr lang="es-ES_tradnl" smtClean="0">
                <a:solidFill>
                  <a:prstClr val="black">
                    <a:tint val="75000"/>
                  </a:prstClr>
                </a:solidFill>
              </a:rPr>
              <a:pPr/>
              <a:t>‹Nº›</a:t>
            </a:fld>
            <a:endParaRPr lang="es-ES_tradnl" dirty="0">
              <a:solidFill>
                <a:prstClr val="black">
                  <a:tint val="75000"/>
                </a:prstClr>
              </a:solidFill>
            </a:endParaRPr>
          </a:p>
        </p:txBody>
      </p:sp>
      <p:pic>
        <p:nvPicPr>
          <p:cNvPr id="8"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pic>
        <p:nvPicPr>
          <p:cNvPr id="10"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sp>
        <p:nvSpPr>
          <p:cNvPr id="12" name="Título 11"/>
          <p:cNvSpPr>
            <a:spLocks noGrp="1"/>
          </p:cNvSpPr>
          <p:nvPr>
            <p:ph type="title"/>
          </p:nvPr>
        </p:nvSpPr>
        <p:spPr>
          <a:xfrm>
            <a:off x="91966" y="0"/>
            <a:ext cx="10515600" cy="645305"/>
          </a:xfrm>
        </p:spPr>
        <p:txBody>
          <a:bodyPr>
            <a:normAutofit/>
          </a:bodyPr>
          <a:lstStyle>
            <a:lvl1pPr>
              <a:defRPr sz="2400" b="1">
                <a:solidFill>
                  <a:schemeClr val="bg1"/>
                </a:solidFill>
                <a:latin typeface="Roboto" charset="0"/>
                <a:ea typeface="Roboto" charset="0"/>
                <a:cs typeface="Roboto" charset="0"/>
              </a:defRPr>
            </a:lvl1pPr>
          </a:lstStyle>
          <a:p>
            <a:r>
              <a:rPr lang="es-ES"/>
              <a:t>Haga clic para modificar el estilo de título del patrón</a:t>
            </a:r>
            <a:endParaRPr lang="es-ES_tradnl"/>
          </a:p>
        </p:txBody>
      </p:sp>
    </p:spTree>
    <p:extLst>
      <p:ext uri="{BB962C8B-B14F-4D97-AF65-F5344CB8AC3E}">
        <p14:creationId xmlns:p14="http://schemas.microsoft.com/office/powerpoint/2010/main" val="1757181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y texto">
    <p:spTree>
      <p:nvGrpSpPr>
        <p:cNvPr id="1" name=""/>
        <p:cNvGrpSpPr/>
        <p:nvPr/>
      </p:nvGrpSpPr>
      <p:grpSpPr>
        <a:xfrm>
          <a:off x="0" y="0"/>
          <a:ext cx="0" cy="0"/>
          <a:chOff x="0" y="0"/>
          <a:chExt cx="0" cy="0"/>
        </a:xfrm>
      </p:grpSpPr>
      <p:sp>
        <p:nvSpPr>
          <p:cNvPr id="7" name="27 Rectángulo"/>
          <p:cNvSpPr/>
          <p:nvPr/>
        </p:nvSpPr>
        <p:spPr>
          <a:xfrm>
            <a:off x="0" y="0"/>
            <a:ext cx="12192000" cy="645305"/>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3"/>
            <a:endParaRPr lang="es-AR" sz="2000" dirty="0">
              <a:solidFill>
                <a:prstClr val="white"/>
              </a:solidFill>
              <a:latin typeface="Roboto Medium" pitchFamily="2" charset="0"/>
              <a:ea typeface="Roboto Medium" pitchFamily="2" charset="0"/>
              <a:cs typeface="Roboto Medium" pitchFamily="2" charset="0"/>
            </a:endParaRPr>
          </a:p>
        </p:txBody>
      </p:sp>
      <p:sp>
        <p:nvSpPr>
          <p:cNvPr id="3" name="Marcador de contenido 2"/>
          <p:cNvSpPr>
            <a:spLocks noGrp="1"/>
          </p:cNvSpPr>
          <p:nvPr>
            <p:ph idx="1"/>
          </p:nvPr>
        </p:nvSpPr>
        <p:spPr>
          <a:xfrm>
            <a:off x="249620" y="790545"/>
            <a:ext cx="11606859" cy="5147800"/>
          </a:xfrm>
        </p:spPr>
        <p:txBody>
          <a:bodyPr/>
          <a:lstStyle>
            <a:lvl1pPr marL="0" indent="0">
              <a:spcAft>
                <a:spcPts val="1200"/>
              </a:spcAft>
              <a:buNone/>
              <a:defRPr lang="es-ES_tradnl" sz="3600" b="0" i="0" u="none" strike="noStrike" cap="none" baseline="0" dirty="0" smtClean="0">
                <a:solidFill>
                  <a:srgbClr val="595959"/>
                </a:solidFill>
                <a:latin typeface="Roboto Medium" pitchFamily="2" charset="0"/>
                <a:ea typeface="Roboto Medium" pitchFamily="2" charset="0"/>
                <a:cs typeface="Roboto Medium" pitchFamily="2" charset="0"/>
                <a:sym typeface="Arial"/>
              </a:defRPr>
            </a:lvl1pPr>
            <a:lvl2pPr marL="0" marR="0" indent="0" algn="l" rtl="0">
              <a:lnSpc>
                <a:spcPct val="100000"/>
              </a:lnSpc>
              <a:spcBef>
                <a:spcPts val="0"/>
              </a:spcBef>
              <a:spcAft>
                <a:spcPts val="0"/>
              </a:spcAft>
              <a:buFont typeface="+mj-lt"/>
              <a:buNone/>
              <a:defRPr lang="es-ES_tradnl" sz="2400" b="0" i="0" u="none" strike="noStrike" cap="none" baseline="0" dirty="0" smtClean="0">
                <a:solidFill>
                  <a:schemeClr val="tx1">
                    <a:lumMod val="50000"/>
                    <a:lumOff val="50000"/>
                  </a:schemeClr>
                </a:solidFill>
                <a:latin typeface="Roboto Medium" pitchFamily="2" charset="0"/>
                <a:ea typeface="Roboto Medium" pitchFamily="2" charset="0"/>
                <a:cs typeface="Roboto Medium" pitchFamily="2" charset="0"/>
                <a:sym typeface="Arial"/>
              </a:defRPr>
            </a:lvl2pPr>
            <a:lvl3pPr marL="914400" indent="0">
              <a:buFont typeface="Arial" charset="0"/>
              <a:buNone/>
              <a:defRPr sz="1400">
                <a:solidFill>
                  <a:srgbClr val="595959"/>
                </a:solidFill>
                <a:latin typeface="Arial" charset="0"/>
                <a:ea typeface="Arial" charset="0"/>
                <a:cs typeface="Arial" charset="0"/>
              </a:defRPr>
            </a:lvl3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
        <p:nvSpPr>
          <p:cNvPr id="5" name="Marcador de pie de página 4"/>
          <p:cNvSpPr>
            <a:spLocks noGrp="1"/>
          </p:cNvSpPr>
          <p:nvPr>
            <p:ph type="ftr" sz="quarter" idx="11"/>
          </p:nvPr>
        </p:nvSpPr>
        <p:spPr>
          <a:xfrm>
            <a:off x="3791744" y="6356350"/>
            <a:ext cx="4818856" cy="365125"/>
          </a:xfrm>
        </p:spPr>
        <p:txBody>
          <a:bodyPr/>
          <a:lstStyle>
            <a:lvl1pPr algn="ctr">
              <a:defRPr sz="1200" b="1">
                <a:solidFill>
                  <a:srgbClr val="0072BC"/>
                </a:solidFill>
                <a:latin typeface="Roboto" charset="0"/>
                <a:ea typeface="Roboto" charset="0"/>
                <a:cs typeface="Roboto" charset="0"/>
              </a:defRPr>
            </a:lvl1pPr>
          </a:lstStyle>
          <a:p>
            <a:r>
              <a:rPr lang="es-ES_tradnl" smtClean="0"/>
              <a:t>Audiencia Pública AHRSC</a:t>
            </a:r>
            <a:endParaRPr lang="es-ES_tradnl" dirty="0"/>
          </a:p>
        </p:txBody>
      </p:sp>
      <p:sp>
        <p:nvSpPr>
          <p:cNvPr id="6" name="Marcador de número de diapositiva 5"/>
          <p:cNvSpPr>
            <a:spLocks noGrp="1"/>
          </p:cNvSpPr>
          <p:nvPr>
            <p:ph type="sldNum" sz="quarter" idx="12"/>
          </p:nvPr>
        </p:nvSpPr>
        <p:spPr>
          <a:xfrm>
            <a:off x="9157137" y="6356350"/>
            <a:ext cx="2743200" cy="365125"/>
          </a:xfrm>
        </p:spPr>
        <p:txBody>
          <a:bodyPr/>
          <a:lstStyle/>
          <a:p>
            <a:fld id="{668D09F4-07D8-2149-91CD-23E6C665CA53}" type="slidenum">
              <a:rPr lang="es-ES_tradnl" smtClean="0">
                <a:solidFill>
                  <a:prstClr val="black">
                    <a:tint val="75000"/>
                  </a:prstClr>
                </a:solidFill>
              </a:rPr>
              <a:pPr/>
              <a:t>‹Nº›</a:t>
            </a:fld>
            <a:endParaRPr lang="es-ES_tradnl" dirty="0">
              <a:solidFill>
                <a:prstClr val="black">
                  <a:tint val="75000"/>
                </a:prstClr>
              </a:solidFill>
            </a:endParaRPr>
          </a:p>
        </p:txBody>
      </p:sp>
      <p:pic>
        <p:nvPicPr>
          <p:cNvPr id="8"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pic>
        <p:nvPicPr>
          <p:cNvPr id="10"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sp>
        <p:nvSpPr>
          <p:cNvPr id="12" name="Título 11"/>
          <p:cNvSpPr>
            <a:spLocks noGrp="1"/>
          </p:cNvSpPr>
          <p:nvPr>
            <p:ph type="title"/>
          </p:nvPr>
        </p:nvSpPr>
        <p:spPr>
          <a:xfrm>
            <a:off x="91966" y="0"/>
            <a:ext cx="10515600" cy="645305"/>
          </a:xfrm>
        </p:spPr>
        <p:txBody>
          <a:bodyPr>
            <a:normAutofit/>
          </a:bodyPr>
          <a:lstStyle>
            <a:lvl1pPr>
              <a:defRPr sz="2400" b="1">
                <a:solidFill>
                  <a:schemeClr val="bg1"/>
                </a:solidFill>
                <a:latin typeface="Roboto" charset="0"/>
                <a:ea typeface="Roboto" charset="0"/>
                <a:cs typeface="Roboto" charset="0"/>
              </a:defRPr>
            </a:lvl1pPr>
          </a:lstStyle>
          <a:p>
            <a:r>
              <a:rPr lang="es-ES"/>
              <a:t>Haga clic para modificar el estilo de título del patrón</a:t>
            </a:r>
            <a:endParaRPr lang="es-ES_tradnl"/>
          </a:p>
        </p:txBody>
      </p:sp>
    </p:spTree>
    <p:extLst>
      <p:ext uri="{BB962C8B-B14F-4D97-AF65-F5344CB8AC3E}">
        <p14:creationId xmlns:p14="http://schemas.microsoft.com/office/powerpoint/2010/main" val="144553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cxnSp>
        <p:nvCxnSpPr>
          <p:cNvPr id="5" name="Conector recto 5"/>
          <p:cNvCxnSpPr/>
          <p:nvPr userDrawn="1"/>
        </p:nvCxnSpPr>
        <p:spPr>
          <a:xfrm>
            <a:off x="503114" y="1052513"/>
            <a:ext cx="1152525" cy="0"/>
          </a:xfrm>
          <a:prstGeom prst="line">
            <a:avLst/>
          </a:prstGeom>
          <a:ln w="762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407368" y="247223"/>
            <a:ext cx="7200800" cy="791865"/>
          </a:xfrm>
        </p:spPr>
        <p:txBody>
          <a:bodyPr anchor="t">
            <a:noAutofit/>
          </a:bodyPr>
          <a:lstStyle>
            <a:lvl1pPr algn="l">
              <a:defRPr sz="2400" b="1" cap="all" baseline="0">
                <a:solidFill>
                  <a:schemeClr val="bg2"/>
                </a:solidFill>
              </a:defRPr>
            </a:lvl1pPr>
          </a:lstStyle>
          <a:p>
            <a:r>
              <a:rPr lang="es-ES" dirty="0"/>
              <a:t>Haga clic para modificar el estilo de título del patrón</a:t>
            </a:r>
            <a:endParaRPr lang="es-ES_tradnl" dirty="0"/>
          </a:p>
        </p:txBody>
      </p:sp>
      <p:sp>
        <p:nvSpPr>
          <p:cNvPr id="4" name="Marcador de texto 4"/>
          <p:cNvSpPr>
            <a:spLocks noGrp="1"/>
          </p:cNvSpPr>
          <p:nvPr>
            <p:ph type="body" sz="quarter" idx="10"/>
          </p:nvPr>
        </p:nvSpPr>
        <p:spPr>
          <a:xfrm>
            <a:off x="719403" y="1485553"/>
            <a:ext cx="10290175" cy="4103687"/>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Tree>
    <p:extLst>
      <p:ext uri="{BB962C8B-B14F-4D97-AF65-F5344CB8AC3E}">
        <p14:creationId xmlns:p14="http://schemas.microsoft.com/office/powerpoint/2010/main" val="2520753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os columnas, con destacado">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10207" y="800552"/>
            <a:ext cx="6495393" cy="5376411"/>
          </a:xfrm>
        </p:spPr>
        <p:txBody>
          <a:bodyPr/>
          <a:lstStyle>
            <a:lvl1pPr marL="0" indent="0">
              <a:buNone/>
              <a:defRPr lang="es-ES_tradnl" sz="2000" b="0" i="0" u="none" strike="noStrike" kern="1200" cap="none" baseline="0" smtClean="0">
                <a:solidFill>
                  <a:srgbClr val="595959"/>
                </a:solidFill>
                <a:latin typeface="Roboto Medium" pitchFamily="2" charset="0"/>
                <a:ea typeface="Roboto Medium" pitchFamily="2" charset="0"/>
                <a:cs typeface="Roboto Medium" pitchFamily="2" charset="0"/>
                <a:sym typeface="Arial"/>
              </a:defRPr>
            </a:lvl1pPr>
            <a:lvl2pPr>
              <a:defRPr lang="es-ES_tradnl" sz="1600" b="0" i="0" u="none" strike="noStrike" kern="1200" cap="none" baseline="0" dirty="0" smtClean="0">
                <a:solidFill>
                  <a:srgbClr val="0072BC"/>
                </a:solidFill>
                <a:latin typeface="Roboto Medium" pitchFamily="2" charset="0"/>
                <a:ea typeface="Roboto Medium" pitchFamily="2" charset="0"/>
                <a:cs typeface="Roboto Medium" pitchFamily="2" charset="0"/>
                <a:sym typeface="Arial"/>
              </a:defRPr>
            </a:lvl2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4" name="Marcador de contenido 3"/>
          <p:cNvSpPr>
            <a:spLocks noGrp="1"/>
          </p:cNvSpPr>
          <p:nvPr>
            <p:ph sz="half" idx="2" hasCustomPrompt="1"/>
          </p:nvPr>
        </p:nvSpPr>
        <p:spPr>
          <a:xfrm>
            <a:off x="6989378" y="800552"/>
            <a:ext cx="5065987" cy="5376411"/>
          </a:xfrm>
          <a:solidFill>
            <a:srgbClr val="D9D9D9"/>
          </a:solidFill>
        </p:spPr>
        <p:txBody>
          <a:bodyPr/>
          <a:lstStyle>
            <a:lvl1pPr marL="228600" indent="-228600">
              <a:buFont typeface="Wingdings" charset="2"/>
              <a:buChar char="§"/>
              <a:defRPr lang="es-ES_tradnl" sz="1600" b="0" i="0" u="none" strike="noStrike" kern="1200" cap="none" baseline="0" smtClean="0">
                <a:solidFill>
                  <a:srgbClr val="595959"/>
                </a:solidFill>
                <a:latin typeface="Roboto Medium" pitchFamily="2" charset="0"/>
                <a:ea typeface="Roboto Medium" pitchFamily="2" charset="0"/>
                <a:cs typeface="Roboto Medium" pitchFamily="2" charset="0"/>
                <a:sym typeface="Arial"/>
              </a:defRPr>
            </a:lvl1pPr>
          </a:lstStyle>
          <a:p>
            <a:pPr lvl="0"/>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11" name="27 Rectángulo"/>
          <p:cNvSpPr/>
          <p:nvPr/>
        </p:nvSpPr>
        <p:spPr>
          <a:xfrm>
            <a:off x="0" y="0"/>
            <a:ext cx="12192000" cy="645305"/>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3"/>
            <a:endParaRPr lang="es-AR" sz="2000" dirty="0">
              <a:solidFill>
                <a:prstClr val="white"/>
              </a:solidFill>
              <a:latin typeface="Roboto Medium" pitchFamily="2" charset="0"/>
              <a:ea typeface="Roboto Medium" pitchFamily="2" charset="0"/>
              <a:cs typeface="Roboto Medium" pitchFamily="2" charset="0"/>
            </a:endParaRPr>
          </a:p>
        </p:txBody>
      </p:sp>
      <p:sp>
        <p:nvSpPr>
          <p:cNvPr id="12" name="Marcador de número de diapositiva 5"/>
          <p:cNvSpPr txBox="1">
            <a:spLocks/>
          </p:cNvSpPr>
          <p:nvPr/>
        </p:nvSpPr>
        <p:spPr>
          <a:xfrm>
            <a:off x="9157137" y="6356350"/>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2466A0-E708-DF4E-BB4E-46B9D216E23C}" type="slidenum">
              <a:rPr lang="es-ES_tradnl" smtClean="0">
                <a:solidFill>
                  <a:prstClr val="black">
                    <a:tint val="75000"/>
                  </a:prstClr>
                </a:solidFill>
              </a:rPr>
              <a:pPr/>
              <a:t>‹Nº›</a:t>
            </a:fld>
            <a:endParaRPr lang="es-ES_tradnl" dirty="0">
              <a:solidFill>
                <a:prstClr val="black">
                  <a:tint val="75000"/>
                </a:prstClr>
              </a:solidFill>
            </a:endParaRPr>
          </a:p>
        </p:txBody>
      </p:sp>
      <p:pic>
        <p:nvPicPr>
          <p:cNvPr id="13"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pic>
        <p:nvPicPr>
          <p:cNvPr id="14"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sp>
        <p:nvSpPr>
          <p:cNvPr id="15" name="Título 11"/>
          <p:cNvSpPr txBox="1">
            <a:spLocks/>
          </p:cNvSpPr>
          <p:nvPr/>
        </p:nvSpPr>
        <p:spPr>
          <a:xfrm>
            <a:off x="91966" y="0"/>
            <a:ext cx="10515600" cy="645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solidFill>
                <a:latin typeface="Roboto" charset="0"/>
                <a:ea typeface="Roboto" charset="0"/>
                <a:cs typeface="Roboto" charset="0"/>
              </a:defRPr>
            </a:lvl1pPr>
          </a:lstStyle>
          <a:p>
            <a:r>
              <a:rPr lang="es-ES_tradnl" dirty="0">
                <a:solidFill>
                  <a:prstClr val="white"/>
                </a:solidFill>
              </a:rPr>
              <a:t>Clic para editar título</a:t>
            </a:r>
          </a:p>
        </p:txBody>
      </p:sp>
      <p:sp>
        <p:nvSpPr>
          <p:cNvPr id="16" name="Marcador de pie de página 4"/>
          <p:cNvSpPr>
            <a:spLocks noGrp="1"/>
          </p:cNvSpPr>
          <p:nvPr>
            <p:ph type="ftr" sz="quarter" idx="11"/>
          </p:nvPr>
        </p:nvSpPr>
        <p:spPr>
          <a:xfrm>
            <a:off x="4007768" y="6356350"/>
            <a:ext cx="4602832" cy="365125"/>
          </a:xfrm>
        </p:spPr>
        <p:txBody>
          <a:bodyPr/>
          <a:lstStyle>
            <a:lvl1pPr algn="ctr">
              <a:defRPr sz="1200" b="1">
                <a:solidFill>
                  <a:srgbClr val="0072BC"/>
                </a:solidFill>
                <a:latin typeface="Roboto" charset="0"/>
                <a:ea typeface="Roboto" charset="0"/>
                <a:cs typeface="Roboto" charset="0"/>
              </a:defRPr>
            </a:lvl1pPr>
          </a:lstStyle>
          <a:p>
            <a:r>
              <a:rPr lang="es-ES_tradnl" smtClean="0"/>
              <a:t>Audiencia Pública AHRSC</a:t>
            </a:r>
            <a:endParaRPr lang="es-ES_tradnl" dirty="0"/>
          </a:p>
        </p:txBody>
      </p:sp>
    </p:spTree>
    <p:extLst>
      <p:ext uri="{BB962C8B-B14F-4D97-AF65-F5344CB8AC3E}">
        <p14:creationId xmlns:p14="http://schemas.microsoft.com/office/powerpoint/2010/main" val="427827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istado e imagen">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10207" y="800552"/>
            <a:ext cx="6495393" cy="5376411"/>
          </a:xfrm>
        </p:spPr>
        <p:txBody>
          <a:bodyPr/>
          <a:lstStyle>
            <a:lvl1pPr marL="0" indent="0">
              <a:buNone/>
              <a:defRPr lang="es-ES_tradnl" sz="2000" b="0" i="0" u="none" strike="noStrike" kern="1200" cap="none" baseline="0" smtClean="0">
                <a:solidFill>
                  <a:srgbClr val="595959"/>
                </a:solidFill>
                <a:latin typeface="Roboto Medium" pitchFamily="2" charset="0"/>
                <a:ea typeface="Roboto Medium" pitchFamily="2" charset="0"/>
                <a:cs typeface="Roboto Medium" pitchFamily="2" charset="0"/>
                <a:sym typeface="Arial"/>
              </a:defRPr>
            </a:lvl1pPr>
            <a:lvl2pPr>
              <a:defRPr lang="es-ES_tradnl" sz="1600" b="0" i="0" u="none" strike="noStrike" kern="1200" cap="none" baseline="0" dirty="0" smtClean="0">
                <a:solidFill>
                  <a:srgbClr val="0072BC"/>
                </a:solidFill>
                <a:latin typeface="Roboto Medium" pitchFamily="2" charset="0"/>
                <a:ea typeface="Roboto Medium" pitchFamily="2" charset="0"/>
                <a:cs typeface="Roboto Medium" pitchFamily="2" charset="0"/>
                <a:sym typeface="Arial"/>
              </a:defRPr>
            </a:lvl2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4" name="Marcador de contenido 3"/>
          <p:cNvSpPr>
            <a:spLocks noGrp="1"/>
          </p:cNvSpPr>
          <p:nvPr>
            <p:ph sz="half" idx="2"/>
          </p:nvPr>
        </p:nvSpPr>
        <p:spPr>
          <a:xfrm>
            <a:off x="6989378" y="800552"/>
            <a:ext cx="5065987" cy="5376411"/>
          </a:xfrm>
          <a:noFill/>
        </p:spPr>
        <p:txBody>
          <a:bodyPr/>
          <a:lstStyle>
            <a:lvl1pPr marL="228600" indent="-228600">
              <a:buFont typeface="Wingdings" charset="2"/>
              <a:buChar char="§"/>
              <a:defRPr lang="es-ES_tradnl" sz="1600" b="0" i="0" u="none" strike="noStrike" kern="1200" cap="none" baseline="0" smtClean="0">
                <a:solidFill>
                  <a:srgbClr val="595959"/>
                </a:solidFill>
                <a:latin typeface="Roboto Medium" pitchFamily="2" charset="0"/>
                <a:ea typeface="Roboto Medium" pitchFamily="2" charset="0"/>
                <a:cs typeface="Roboto Medium" pitchFamily="2" charset="0"/>
                <a:sym typeface="Arial"/>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charset="2"/>
              <a:buNone/>
              <a:tabLst/>
              <a:defRPr/>
            </a:pPr>
            <a:r>
              <a:rPr lang="es-ES"/>
              <a:t>Haga clic para modificar el estilo de texto del patrón</a:t>
            </a:r>
          </a:p>
        </p:txBody>
      </p:sp>
      <p:sp>
        <p:nvSpPr>
          <p:cNvPr id="11" name="27 Rectángulo"/>
          <p:cNvSpPr/>
          <p:nvPr/>
        </p:nvSpPr>
        <p:spPr>
          <a:xfrm>
            <a:off x="0" y="0"/>
            <a:ext cx="12192000" cy="645305"/>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3"/>
            <a:endParaRPr lang="es-AR" sz="2000" dirty="0">
              <a:solidFill>
                <a:prstClr val="white"/>
              </a:solidFill>
              <a:latin typeface="Roboto Medium" pitchFamily="2" charset="0"/>
              <a:ea typeface="Roboto Medium" pitchFamily="2" charset="0"/>
              <a:cs typeface="Roboto Medium" pitchFamily="2" charset="0"/>
            </a:endParaRPr>
          </a:p>
        </p:txBody>
      </p:sp>
      <p:sp>
        <p:nvSpPr>
          <p:cNvPr id="12" name="Marcador de número de diapositiva 5"/>
          <p:cNvSpPr txBox="1">
            <a:spLocks/>
          </p:cNvSpPr>
          <p:nvPr/>
        </p:nvSpPr>
        <p:spPr>
          <a:xfrm>
            <a:off x="9157137" y="6356350"/>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2466A0-E708-DF4E-BB4E-46B9D216E23C}" type="slidenum">
              <a:rPr lang="es-ES_tradnl" smtClean="0">
                <a:solidFill>
                  <a:prstClr val="black">
                    <a:tint val="75000"/>
                  </a:prstClr>
                </a:solidFill>
              </a:rPr>
              <a:pPr/>
              <a:t>‹Nº›</a:t>
            </a:fld>
            <a:endParaRPr lang="es-ES_tradnl" dirty="0">
              <a:solidFill>
                <a:prstClr val="black">
                  <a:tint val="75000"/>
                </a:prstClr>
              </a:solidFill>
            </a:endParaRPr>
          </a:p>
        </p:txBody>
      </p:sp>
      <p:pic>
        <p:nvPicPr>
          <p:cNvPr id="13"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pic>
        <p:nvPicPr>
          <p:cNvPr id="14"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sp>
        <p:nvSpPr>
          <p:cNvPr id="15" name="Título 11"/>
          <p:cNvSpPr txBox="1">
            <a:spLocks/>
          </p:cNvSpPr>
          <p:nvPr/>
        </p:nvSpPr>
        <p:spPr>
          <a:xfrm>
            <a:off x="91966" y="0"/>
            <a:ext cx="10515600" cy="645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solidFill>
                <a:latin typeface="Roboto" charset="0"/>
                <a:ea typeface="Roboto" charset="0"/>
                <a:cs typeface="Roboto" charset="0"/>
              </a:defRPr>
            </a:lvl1pPr>
          </a:lstStyle>
          <a:p>
            <a:r>
              <a:rPr lang="es-ES_tradnl" dirty="0">
                <a:solidFill>
                  <a:prstClr val="white"/>
                </a:solidFill>
              </a:rPr>
              <a:t>Clic para editar título</a:t>
            </a:r>
          </a:p>
        </p:txBody>
      </p:sp>
      <p:sp>
        <p:nvSpPr>
          <p:cNvPr id="16" name="Marcador de pie de página 4"/>
          <p:cNvSpPr>
            <a:spLocks noGrp="1"/>
          </p:cNvSpPr>
          <p:nvPr>
            <p:ph type="ftr" sz="quarter" idx="11"/>
          </p:nvPr>
        </p:nvSpPr>
        <p:spPr>
          <a:xfrm>
            <a:off x="4367808" y="6356350"/>
            <a:ext cx="4242792" cy="365125"/>
          </a:xfrm>
        </p:spPr>
        <p:txBody>
          <a:bodyPr/>
          <a:lstStyle>
            <a:lvl1pPr algn="ctr">
              <a:defRPr sz="1200" b="1">
                <a:solidFill>
                  <a:srgbClr val="0072BC"/>
                </a:solidFill>
                <a:latin typeface="Roboto" charset="0"/>
                <a:ea typeface="Roboto" charset="0"/>
                <a:cs typeface="Roboto" charset="0"/>
              </a:defRPr>
            </a:lvl1pPr>
          </a:lstStyle>
          <a:p>
            <a:r>
              <a:rPr lang="es-ES_tradnl" smtClean="0"/>
              <a:t>Audiencia Pública AHRSC</a:t>
            </a:r>
            <a:endParaRPr lang="es-ES_tradnl" dirty="0"/>
          </a:p>
        </p:txBody>
      </p:sp>
    </p:spTree>
    <p:extLst>
      <p:ext uri="{BB962C8B-B14F-4D97-AF65-F5344CB8AC3E}">
        <p14:creationId xmlns:p14="http://schemas.microsoft.com/office/powerpoint/2010/main" val="592250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apositiva final">
    <p:bg>
      <p:bgPr>
        <a:solidFill>
          <a:srgbClr val="0072BC"/>
        </a:solidFill>
        <a:effectLst/>
      </p:bgPr>
    </p:bg>
    <p:spTree>
      <p:nvGrpSpPr>
        <p:cNvPr id="1" name=""/>
        <p:cNvGrpSpPr/>
        <p:nvPr/>
      </p:nvGrpSpPr>
      <p:grpSpPr>
        <a:xfrm>
          <a:off x="0" y="0"/>
          <a:ext cx="0" cy="0"/>
          <a:chOff x="0" y="0"/>
          <a:chExt cx="0" cy="0"/>
        </a:xfrm>
      </p:grpSpPr>
      <p:sp>
        <p:nvSpPr>
          <p:cNvPr id="5" name="9 CuadroTexto"/>
          <p:cNvSpPr txBox="1"/>
          <p:nvPr/>
        </p:nvSpPr>
        <p:spPr>
          <a:xfrm>
            <a:off x="500034" y="1573999"/>
            <a:ext cx="7643866" cy="830997"/>
          </a:xfrm>
          <a:prstGeom prst="rect">
            <a:avLst/>
          </a:prstGeom>
          <a:noFill/>
        </p:spPr>
        <p:txBody>
          <a:bodyPr wrap="square" rtlCol="0">
            <a:spAutoFit/>
          </a:bodyPr>
          <a:lstStyle/>
          <a:p>
            <a:r>
              <a:rPr lang="es-AR" sz="4800" dirty="0">
                <a:solidFill>
                  <a:prstClr val="white"/>
                </a:solidFill>
                <a:latin typeface="Roboto Medium" pitchFamily="2" charset="0"/>
                <a:ea typeface="Roboto Medium" pitchFamily="2" charset="0"/>
                <a:cs typeface="Roboto Medium" pitchFamily="2" charset="0"/>
              </a:rPr>
              <a:t>Muchas gracias</a:t>
            </a:r>
          </a:p>
        </p:txBody>
      </p:sp>
      <p:pic>
        <p:nvPicPr>
          <p:cNvPr id="4"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838199" y="5292631"/>
            <a:ext cx="4733941" cy="771838"/>
          </a:xfrm>
          <a:prstGeom prst="rect">
            <a:avLst/>
          </a:prstGeom>
          <a:noFill/>
        </p:spPr>
      </p:pic>
      <p:sp>
        <p:nvSpPr>
          <p:cNvPr id="6" name="9 CuadroTexto"/>
          <p:cNvSpPr txBox="1"/>
          <p:nvPr/>
        </p:nvSpPr>
        <p:spPr>
          <a:xfrm>
            <a:off x="500034" y="1573999"/>
            <a:ext cx="7643866" cy="830997"/>
          </a:xfrm>
          <a:prstGeom prst="rect">
            <a:avLst/>
          </a:prstGeom>
          <a:noFill/>
        </p:spPr>
        <p:txBody>
          <a:bodyPr wrap="square" rtlCol="0">
            <a:spAutoFit/>
          </a:bodyPr>
          <a:lstStyle/>
          <a:p>
            <a:r>
              <a:rPr lang="es-AR" sz="4800" dirty="0">
                <a:solidFill>
                  <a:prstClr val="white"/>
                </a:solidFill>
                <a:latin typeface="Roboto Medium" pitchFamily="2" charset="0"/>
                <a:ea typeface="Roboto Medium" pitchFamily="2" charset="0"/>
                <a:cs typeface="Roboto Medium" pitchFamily="2" charset="0"/>
              </a:rPr>
              <a:t>Muchas gracias</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416" y="5299739"/>
            <a:ext cx="2340000" cy="757623"/>
          </a:xfrm>
          <a:prstGeom prst="rect">
            <a:avLst/>
          </a:prstGeom>
        </p:spPr>
      </p:pic>
    </p:spTree>
    <p:extLst>
      <p:ext uri="{BB962C8B-B14F-4D97-AF65-F5344CB8AC3E}">
        <p14:creationId xmlns:p14="http://schemas.microsoft.com/office/powerpoint/2010/main" val="27060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0072BC"/>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38199" y="2030506"/>
            <a:ext cx="9865659" cy="726422"/>
          </a:xfrm>
        </p:spPr>
        <p:txBody>
          <a:bodyPr anchor="b"/>
          <a:lstStyle>
            <a:lvl1pPr algn="l">
              <a:defRPr lang="es-ES_tradnl" sz="3600" b="0" i="0" u="none" strike="noStrike" cap="none" baseline="0" smtClean="0">
                <a:solidFill>
                  <a:schemeClr val="bg1"/>
                </a:solidFill>
                <a:latin typeface="Roboto Medium" pitchFamily="2" charset="0"/>
                <a:ea typeface="Roboto Medium" pitchFamily="2" charset="0"/>
                <a:cs typeface="Roboto Medium" pitchFamily="2" charset="0"/>
                <a:sym typeface="Arial"/>
              </a:defRPr>
            </a:lvl1pPr>
          </a:lstStyle>
          <a:p>
            <a:r>
              <a:rPr lang="es-ES"/>
              <a:t>Haga clic para modificar el estilo de título del patrón</a:t>
            </a:r>
            <a:endParaRPr lang="es-ES_tradnl" dirty="0"/>
          </a:p>
        </p:txBody>
      </p:sp>
      <p:sp>
        <p:nvSpPr>
          <p:cNvPr id="3" name="Subtítulo 2"/>
          <p:cNvSpPr>
            <a:spLocks noGrp="1"/>
          </p:cNvSpPr>
          <p:nvPr>
            <p:ph type="subTitle" idx="1"/>
          </p:nvPr>
        </p:nvSpPr>
        <p:spPr>
          <a:xfrm>
            <a:off x="838199" y="2849003"/>
            <a:ext cx="9865659" cy="418633"/>
          </a:xfrm>
        </p:spPr>
        <p:txBody>
          <a:bodyPr/>
          <a:lstStyle>
            <a:lvl1pPr marL="0" indent="0" algn="l">
              <a:buNone/>
              <a:defRPr lang="es-ES_tradnl" sz="2000" b="0" i="0" u="none" strike="noStrike" cap="none" baseline="0">
                <a:solidFill>
                  <a:schemeClr val="bg1"/>
                </a:solidFill>
                <a:latin typeface="Roboto Medium" pitchFamily="2" charset="0"/>
                <a:ea typeface="Roboto Medium" pitchFamily="2" charset="0"/>
                <a:cs typeface="Roboto Medium" pitchFamily="2" charset="0"/>
                <a:sym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dirty="0"/>
          </a:p>
        </p:txBody>
      </p:sp>
      <p:pic>
        <p:nvPicPr>
          <p:cNvPr id="7"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838199" y="5292631"/>
            <a:ext cx="4733941" cy="771838"/>
          </a:xfrm>
          <a:prstGeom prst="rect">
            <a:avLst/>
          </a:prstGeom>
          <a:noFill/>
        </p:spPr>
      </p:pic>
      <p:pic>
        <p:nvPicPr>
          <p:cNvPr id="5"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838199" y="5292631"/>
            <a:ext cx="4733941" cy="771838"/>
          </a:xfrm>
          <a:prstGeom prst="rect">
            <a:avLst/>
          </a:prstGeom>
          <a:noFill/>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2917" y="4394638"/>
            <a:ext cx="0" cy="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6416" y="5299739"/>
            <a:ext cx="2340000" cy="757623"/>
          </a:xfrm>
          <a:prstGeom prst="rect">
            <a:avLst/>
          </a:prstGeom>
        </p:spPr>
      </p:pic>
    </p:spTree>
    <p:extLst>
      <p:ext uri="{BB962C8B-B14F-4D97-AF65-F5344CB8AC3E}">
        <p14:creationId xmlns:p14="http://schemas.microsoft.com/office/powerpoint/2010/main" val="1110545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separador o subtítul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838199" y="2030506"/>
            <a:ext cx="9865659" cy="726422"/>
          </a:xfrm>
        </p:spPr>
        <p:txBody>
          <a:bodyPr anchor="b">
            <a:normAutofit/>
          </a:bodyPr>
          <a:lstStyle>
            <a:lvl1pPr algn="l">
              <a:defRPr lang="es-ES_tradnl" sz="3600" b="0" i="0" u="none" strike="noStrike" cap="none" baseline="0" dirty="0" smtClean="0">
                <a:solidFill>
                  <a:srgbClr val="595959"/>
                </a:solidFill>
                <a:latin typeface="Roboto Medium" pitchFamily="2" charset="0"/>
                <a:ea typeface="Roboto Medium" pitchFamily="2" charset="0"/>
                <a:cs typeface="Roboto Medium" pitchFamily="2" charset="0"/>
                <a:sym typeface="Arial"/>
              </a:defRPr>
            </a:lvl1pPr>
          </a:lstStyle>
          <a:p>
            <a:r>
              <a:rPr lang="es-ES"/>
              <a:t>Haga clic para modificar el estilo de título del patrón</a:t>
            </a:r>
            <a:endParaRPr lang="es-ES_tradnl" dirty="0"/>
          </a:p>
        </p:txBody>
      </p:sp>
      <p:sp>
        <p:nvSpPr>
          <p:cNvPr id="3" name="Subtítulo 2"/>
          <p:cNvSpPr>
            <a:spLocks noGrp="1"/>
          </p:cNvSpPr>
          <p:nvPr>
            <p:ph type="subTitle" idx="1"/>
          </p:nvPr>
        </p:nvSpPr>
        <p:spPr>
          <a:xfrm>
            <a:off x="838199" y="2849003"/>
            <a:ext cx="9865659" cy="418633"/>
          </a:xfrm>
        </p:spPr>
        <p:txBody>
          <a:bodyPr>
            <a:normAutofit/>
          </a:bodyPr>
          <a:lstStyle>
            <a:lvl1pPr marL="0" marR="0" indent="0" algn="l" rtl="0">
              <a:lnSpc>
                <a:spcPct val="100000"/>
              </a:lnSpc>
              <a:spcBef>
                <a:spcPts val="0"/>
              </a:spcBef>
              <a:spcAft>
                <a:spcPts val="0"/>
              </a:spcAft>
              <a:buNone/>
              <a:defRPr lang="es-ES_tradnl" sz="2000" b="0" i="0" u="none" strike="noStrike" cap="none" baseline="0" dirty="0">
                <a:solidFill>
                  <a:srgbClr val="0072BC"/>
                </a:solidFill>
                <a:latin typeface="Roboto Medium" pitchFamily="2" charset="0"/>
                <a:ea typeface="Roboto Medium" pitchFamily="2" charset="0"/>
                <a:cs typeface="Roboto Medium" pitchFamily="2" charset="0"/>
                <a:sym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dirty="0"/>
          </a:p>
        </p:txBody>
      </p:sp>
      <p:pic>
        <p:nvPicPr>
          <p:cNvPr id="5" name="Picture 8" descr="C:\Users\ncastelli\Dropbox\Ministerio de Energia y Mineria\Marca\logo_mem_2016.png"/>
          <p:cNvPicPr>
            <a:picLocks noChangeAspect="1" noChangeArrowheads="1"/>
          </p:cNvPicPr>
          <p:nvPr/>
        </p:nvPicPr>
        <p:blipFill>
          <a:blip r:embed="rId2"/>
          <a:srcRect/>
          <a:stretch>
            <a:fillRect/>
          </a:stretch>
        </p:blipFill>
        <p:spPr bwMode="auto">
          <a:xfrm>
            <a:off x="838199" y="5321362"/>
            <a:ext cx="4557724" cy="743107"/>
          </a:xfrm>
          <a:prstGeom prst="rect">
            <a:avLst/>
          </a:prstGeom>
          <a:noFill/>
        </p:spPr>
      </p:pic>
      <p:pic>
        <p:nvPicPr>
          <p:cNvPr id="6" name="Picture 8" descr="C:\Users\ncastelli\Dropbox\Ministerio de Energia y Mineria\Marca\logo_mem_2016.png"/>
          <p:cNvPicPr>
            <a:picLocks noChangeAspect="1" noChangeArrowheads="1"/>
          </p:cNvPicPr>
          <p:nvPr/>
        </p:nvPicPr>
        <p:blipFill>
          <a:blip r:embed="rId2"/>
          <a:srcRect/>
          <a:stretch>
            <a:fillRect/>
          </a:stretch>
        </p:blipFill>
        <p:spPr bwMode="auto">
          <a:xfrm>
            <a:off x="838199" y="5327022"/>
            <a:ext cx="4557724" cy="743107"/>
          </a:xfrm>
          <a:prstGeom prst="rect">
            <a:avLst/>
          </a:prstGeom>
          <a:noFill/>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614" y="5321362"/>
            <a:ext cx="2340000" cy="754426"/>
          </a:xfrm>
          <a:prstGeom prst="rect">
            <a:avLst/>
          </a:prstGeom>
        </p:spPr>
      </p:pic>
    </p:spTree>
    <p:extLst>
      <p:ext uri="{BB962C8B-B14F-4D97-AF65-F5344CB8AC3E}">
        <p14:creationId xmlns:p14="http://schemas.microsoft.com/office/powerpoint/2010/main" val="30065632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ítulo y listado">
    <p:spTree>
      <p:nvGrpSpPr>
        <p:cNvPr id="1" name=""/>
        <p:cNvGrpSpPr/>
        <p:nvPr/>
      </p:nvGrpSpPr>
      <p:grpSpPr>
        <a:xfrm>
          <a:off x="0" y="0"/>
          <a:ext cx="0" cy="0"/>
          <a:chOff x="0" y="0"/>
          <a:chExt cx="0" cy="0"/>
        </a:xfrm>
      </p:grpSpPr>
      <p:sp>
        <p:nvSpPr>
          <p:cNvPr id="13" name="Shape 164"/>
          <p:cNvSpPr/>
          <p:nvPr/>
        </p:nvSpPr>
        <p:spPr>
          <a:xfrm>
            <a:off x="0" y="6201103"/>
            <a:ext cx="12192000" cy="656897"/>
          </a:xfrm>
          <a:prstGeom prst="rect">
            <a:avLst/>
          </a:prstGeom>
          <a:solidFill>
            <a:srgbClr val="F3F3F3"/>
          </a:solidFill>
          <a:ln>
            <a:noFill/>
          </a:ln>
        </p:spPr>
        <p:txBody>
          <a:bodyPr lIns="91425" tIns="45700" rIns="91425" bIns="45700" anchor="ctr" anchorCtr="0">
            <a:noAutofit/>
          </a:bodyPr>
          <a:lstStyle/>
          <a:p>
            <a:pPr marL="514350" indent="-514350"/>
            <a:endParaRPr lang="es-AR" sz="1100" dirty="0">
              <a:solidFill>
                <a:srgbClr val="0072BC"/>
              </a:solidFill>
              <a:latin typeface="Roboto Medium" pitchFamily="2" charset="0"/>
              <a:ea typeface="Roboto Medium" pitchFamily="2" charset="0"/>
              <a:cs typeface="Roboto Medium" pitchFamily="2" charset="0"/>
            </a:endParaRPr>
          </a:p>
        </p:txBody>
      </p:sp>
      <p:sp>
        <p:nvSpPr>
          <p:cNvPr id="7" name="27 Rectángulo"/>
          <p:cNvSpPr/>
          <p:nvPr userDrawn="1"/>
        </p:nvSpPr>
        <p:spPr>
          <a:xfrm>
            <a:off x="0" y="0"/>
            <a:ext cx="12192000" cy="645305"/>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3"/>
            <a:endParaRPr lang="es-AR" sz="2000" dirty="0">
              <a:solidFill>
                <a:schemeClr val="bg1"/>
              </a:solidFill>
              <a:latin typeface="Roboto Medium" pitchFamily="2" charset="0"/>
              <a:ea typeface="Roboto Medium" pitchFamily="2" charset="0"/>
              <a:cs typeface="Roboto Medium" pitchFamily="2" charset="0"/>
            </a:endParaRPr>
          </a:p>
        </p:txBody>
      </p:sp>
      <p:sp>
        <p:nvSpPr>
          <p:cNvPr id="3" name="Marcador de contenido 2"/>
          <p:cNvSpPr>
            <a:spLocks noGrp="1"/>
          </p:cNvSpPr>
          <p:nvPr>
            <p:ph idx="1"/>
          </p:nvPr>
        </p:nvSpPr>
        <p:spPr>
          <a:xfrm>
            <a:off x="249620" y="790545"/>
            <a:ext cx="11606859" cy="5147800"/>
          </a:xfrm>
        </p:spPr>
        <p:txBody>
          <a:bodyPr/>
          <a:lstStyle>
            <a:lvl1pPr marL="0" indent="0">
              <a:spcAft>
                <a:spcPts val="1200"/>
              </a:spcAft>
              <a:buNone/>
              <a:defRPr lang="es-ES_tradnl" sz="3600" b="0" i="0" u="none" strike="noStrike" cap="none" baseline="0" dirty="0" smtClean="0">
                <a:solidFill>
                  <a:srgbClr val="000000"/>
                </a:solidFill>
                <a:latin typeface="+mn-lt"/>
                <a:ea typeface="Roboto Medium" pitchFamily="2" charset="0"/>
                <a:cs typeface="Roboto Medium" pitchFamily="2" charset="0"/>
                <a:sym typeface="Arial"/>
              </a:defRPr>
            </a:lvl1pPr>
            <a:lvl2pPr marL="514350" marR="0" indent="-514350" algn="l" rtl="0">
              <a:lnSpc>
                <a:spcPct val="100000"/>
              </a:lnSpc>
              <a:spcBef>
                <a:spcPts val="0"/>
              </a:spcBef>
              <a:spcAft>
                <a:spcPts val="0"/>
              </a:spcAft>
              <a:buFont typeface="+mj-lt"/>
              <a:buAutoNum type="romanLcPeriod"/>
              <a:defRPr lang="es-ES_tradnl" sz="2400" b="0" i="0" u="none" strike="noStrike" cap="none" baseline="0" dirty="0" smtClean="0">
                <a:solidFill>
                  <a:srgbClr val="000000"/>
                </a:solidFill>
                <a:latin typeface="+mn-lt"/>
                <a:ea typeface="Roboto Medium" pitchFamily="2" charset="0"/>
                <a:cs typeface="Roboto Medium" pitchFamily="2" charset="0"/>
                <a:sym typeface="Arial"/>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5" name="Marcador de pie de página 4"/>
          <p:cNvSpPr>
            <a:spLocks noGrp="1"/>
          </p:cNvSpPr>
          <p:nvPr>
            <p:ph type="ftr" sz="quarter" idx="11"/>
          </p:nvPr>
        </p:nvSpPr>
        <p:spPr>
          <a:xfrm>
            <a:off x="4223792" y="6356350"/>
            <a:ext cx="4386808" cy="365125"/>
          </a:xfrm>
        </p:spPr>
        <p:txBody>
          <a:bodyPr/>
          <a:lstStyle>
            <a:lvl1pPr algn="ctr">
              <a:defRPr sz="1200" b="1">
                <a:solidFill>
                  <a:srgbClr val="0072BC"/>
                </a:solidFill>
                <a:latin typeface="Roboto" charset="0"/>
                <a:ea typeface="Roboto" charset="0"/>
                <a:cs typeface="Roboto" charset="0"/>
              </a:defRPr>
            </a:lvl1pPr>
          </a:lstStyle>
          <a:p>
            <a:r>
              <a:rPr lang="es-ES_tradnl" smtClean="0"/>
              <a:t>Audiencia Pública AHRSC</a:t>
            </a:r>
            <a:endParaRPr lang="es-ES_tradnl" dirty="0"/>
          </a:p>
        </p:txBody>
      </p:sp>
      <p:sp>
        <p:nvSpPr>
          <p:cNvPr id="6" name="Marcador de número de diapositiva 5"/>
          <p:cNvSpPr>
            <a:spLocks noGrp="1"/>
          </p:cNvSpPr>
          <p:nvPr>
            <p:ph type="sldNum" sz="quarter" idx="12"/>
          </p:nvPr>
        </p:nvSpPr>
        <p:spPr>
          <a:xfrm>
            <a:off x="9157137" y="6356350"/>
            <a:ext cx="2743200" cy="365125"/>
          </a:xfrm>
        </p:spPr>
        <p:txBody>
          <a:bodyPr/>
          <a:lstStyle/>
          <a:p>
            <a:fld id="{668D09F4-07D8-2149-91CD-23E6C665CA53}" type="slidenum">
              <a:rPr lang="es-ES_tradnl" smtClean="0"/>
              <a:t>‹Nº›</a:t>
            </a:fld>
            <a:endParaRPr lang="es-ES_tradnl" dirty="0"/>
          </a:p>
        </p:txBody>
      </p:sp>
      <p:pic>
        <p:nvPicPr>
          <p:cNvPr id="8"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pic>
        <p:nvPicPr>
          <p:cNvPr id="10"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sp>
        <p:nvSpPr>
          <p:cNvPr id="12" name="Título 11"/>
          <p:cNvSpPr>
            <a:spLocks noGrp="1"/>
          </p:cNvSpPr>
          <p:nvPr>
            <p:ph type="title"/>
          </p:nvPr>
        </p:nvSpPr>
        <p:spPr>
          <a:xfrm>
            <a:off x="91966" y="0"/>
            <a:ext cx="10515600" cy="645305"/>
          </a:xfrm>
        </p:spPr>
        <p:txBody>
          <a:bodyPr>
            <a:normAutofit/>
          </a:bodyPr>
          <a:lstStyle>
            <a:lvl1pPr>
              <a:defRPr sz="2400" b="1">
                <a:solidFill>
                  <a:schemeClr val="bg1"/>
                </a:solidFill>
                <a:latin typeface="Roboto" charset="0"/>
                <a:ea typeface="Roboto" charset="0"/>
                <a:cs typeface="Roboto" charset="0"/>
              </a:defRPr>
            </a:lvl1pPr>
          </a:lstStyle>
          <a:p>
            <a:r>
              <a:rPr lang="es-ES"/>
              <a:t>Haga clic para modificar el estilo de título del patrón</a:t>
            </a:r>
            <a:endParaRPr lang="es-ES_tradnl"/>
          </a:p>
        </p:txBody>
      </p:sp>
    </p:spTree>
    <p:extLst>
      <p:ext uri="{BB962C8B-B14F-4D97-AF65-F5344CB8AC3E}">
        <p14:creationId xmlns:p14="http://schemas.microsoft.com/office/powerpoint/2010/main" val="234232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texto">
    <p:spTree>
      <p:nvGrpSpPr>
        <p:cNvPr id="1" name=""/>
        <p:cNvGrpSpPr/>
        <p:nvPr/>
      </p:nvGrpSpPr>
      <p:grpSpPr>
        <a:xfrm>
          <a:off x="0" y="0"/>
          <a:ext cx="0" cy="0"/>
          <a:chOff x="0" y="0"/>
          <a:chExt cx="0" cy="0"/>
        </a:xfrm>
      </p:grpSpPr>
      <p:sp>
        <p:nvSpPr>
          <p:cNvPr id="13" name="Shape 164"/>
          <p:cNvSpPr/>
          <p:nvPr/>
        </p:nvSpPr>
        <p:spPr>
          <a:xfrm>
            <a:off x="-1" y="6201103"/>
            <a:ext cx="12192001" cy="656897"/>
          </a:xfrm>
          <a:prstGeom prst="rect">
            <a:avLst/>
          </a:prstGeom>
          <a:solidFill>
            <a:srgbClr val="F3F3F3"/>
          </a:solidFill>
          <a:ln>
            <a:noFill/>
          </a:ln>
        </p:spPr>
        <p:txBody>
          <a:bodyPr lIns="91425" tIns="45700" rIns="91425" bIns="45700" anchor="ctr" anchorCtr="0">
            <a:noAutofit/>
          </a:bodyPr>
          <a:lstStyle/>
          <a:p>
            <a:pPr marL="514350" indent="-514350"/>
            <a:endParaRPr lang="es-AR" sz="1100" dirty="0">
              <a:solidFill>
                <a:srgbClr val="0072BC"/>
              </a:solidFill>
              <a:latin typeface="Roboto Medium" pitchFamily="2" charset="0"/>
              <a:ea typeface="Roboto Medium" pitchFamily="2" charset="0"/>
              <a:cs typeface="Roboto Medium" pitchFamily="2" charset="0"/>
            </a:endParaRPr>
          </a:p>
        </p:txBody>
      </p:sp>
      <p:sp>
        <p:nvSpPr>
          <p:cNvPr id="7" name="27 Rectángulo"/>
          <p:cNvSpPr/>
          <p:nvPr/>
        </p:nvSpPr>
        <p:spPr>
          <a:xfrm>
            <a:off x="0" y="0"/>
            <a:ext cx="12192000" cy="645305"/>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3"/>
            <a:endParaRPr lang="es-AR" sz="2000" dirty="0">
              <a:solidFill>
                <a:schemeClr val="bg1"/>
              </a:solidFill>
              <a:latin typeface="Roboto Medium" pitchFamily="2" charset="0"/>
              <a:ea typeface="Roboto Medium" pitchFamily="2" charset="0"/>
              <a:cs typeface="Roboto Medium" pitchFamily="2" charset="0"/>
            </a:endParaRPr>
          </a:p>
        </p:txBody>
      </p:sp>
      <p:sp>
        <p:nvSpPr>
          <p:cNvPr id="3" name="Marcador de contenido 2"/>
          <p:cNvSpPr>
            <a:spLocks noGrp="1"/>
          </p:cNvSpPr>
          <p:nvPr>
            <p:ph idx="1"/>
          </p:nvPr>
        </p:nvSpPr>
        <p:spPr>
          <a:xfrm>
            <a:off x="249620" y="790545"/>
            <a:ext cx="11606859" cy="5147800"/>
          </a:xfrm>
        </p:spPr>
        <p:txBody>
          <a:bodyPr/>
          <a:lstStyle>
            <a:lvl1pPr marL="0" indent="0">
              <a:spcAft>
                <a:spcPts val="1200"/>
              </a:spcAft>
              <a:buNone/>
              <a:defRPr lang="es-ES_tradnl" sz="3600" b="0" i="0" u="none" strike="noStrike" cap="none" baseline="0" dirty="0" smtClean="0">
                <a:solidFill>
                  <a:srgbClr val="595959"/>
                </a:solidFill>
                <a:latin typeface="Roboto Medium" pitchFamily="2" charset="0"/>
                <a:ea typeface="Roboto Medium" pitchFamily="2" charset="0"/>
                <a:cs typeface="Roboto Medium" pitchFamily="2" charset="0"/>
                <a:sym typeface="Arial"/>
              </a:defRPr>
            </a:lvl1pPr>
            <a:lvl2pPr marL="0" marR="0" indent="0" algn="l" rtl="0">
              <a:lnSpc>
                <a:spcPct val="100000"/>
              </a:lnSpc>
              <a:spcBef>
                <a:spcPts val="0"/>
              </a:spcBef>
              <a:spcAft>
                <a:spcPts val="0"/>
              </a:spcAft>
              <a:buFont typeface="+mj-lt"/>
              <a:buNone/>
              <a:defRPr lang="es-ES_tradnl" sz="2400" b="0" i="0" u="none" strike="noStrike" cap="none" baseline="0" dirty="0" smtClean="0">
                <a:solidFill>
                  <a:schemeClr val="tx1">
                    <a:lumMod val="50000"/>
                    <a:lumOff val="50000"/>
                  </a:schemeClr>
                </a:solidFill>
                <a:latin typeface="Roboto Medium" pitchFamily="2" charset="0"/>
                <a:ea typeface="Roboto Medium" pitchFamily="2" charset="0"/>
                <a:cs typeface="Roboto Medium" pitchFamily="2" charset="0"/>
                <a:sym typeface="Arial"/>
              </a:defRPr>
            </a:lvl2pPr>
            <a:lvl3pPr marL="914400" indent="0">
              <a:buFont typeface="Arial" charset="0"/>
              <a:buNone/>
              <a:defRPr sz="1400">
                <a:solidFill>
                  <a:srgbClr val="595959"/>
                </a:solidFill>
                <a:latin typeface="Arial" charset="0"/>
                <a:ea typeface="Arial" charset="0"/>
                <a:cs typeface="Arial" charset="0"/>
              </a:defRPr>
            </a:lvl3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
        <p:nvSpPr>
          <p:cNvPr id="5" name="Marcador de pie de página 4"/>
          <p:cNvSpPr>
            <a:spLocks noGrp="1"/>
          </p:cNvSpPr>
          <p:nvPr>
            <p:ph type="ftr" sz="quarter" idx="11"/>
          </p:nvPr>
        </p:nvSpPr>
        <p:spPr>
          <a:xfrm>
            <a:off x="4295800" y="6356350"/>
            <a:ext cx="4314800" cy="365125"/>
          </a:xfrm>
        </p:spPr>
        <p:txBody>
          <a:bodyPr/>
          <a:lstStyle>
            <a:lvl1pPr algn="ctr">
              <a:defRPr sz="1200" b="1">
                <a:solidFill>
                  <a:srgbClr val="0072BC"/>
                </a:solidFill>
                <a:latin typeface="Roboto" charset="0"/>
                <a:ea typeface="Roboto" charset="0"/>
                <a:cs typeface="Roboto" charset="0"/>
              </a:defRPr>
            </a:lvl1pPr>
          </a:lstStyle>
          <a:p>
            <a:r>
              <a:rPr lang="es-ES_tradnl" smtClean="0"/>
              <a:t>Audiencia Pública AHRSC</a:t>
            </a:r>
            <a:endParaRPr lang="es-ES_tradnl" dirty="0"/>
          </a:p>
        </p:txBody>
      </p:sp>
      <p:sp>
        <p:nvSpPr>
          <p:cNvPr id="6" name="Marcador de número de diapositiva 5"/>
          <p:cNvSpPr>
            <a:spLocks noGrp="1"/>
          </p:cNvSpPr>
          <p:nvPr>
            <p:ph type="sldNum" sz="quarter" idx="12"/>
          </p:nvPr>
        </p:nvSpPr>
        <p:spPr>
          <a:xfrm>
            <a:off x="9157137" y="6356350"/>
            <a:ext cx="2743200" cy="365125"/>
          </a:xfrm>
        </p:spPr>
        <p:txBody>
          <a:bodyPr/>
          <a:lstStyle/>
          <a:p>
            <a:fld id="{668D09F4-07D8-2149-91CD-23E6C665CA53}" type="slidenum">
              <a:rPr lang="es-ES_tradnl" smtClean="0"/>
              <a:t>‹Nº›</a:t>
            </a:fld>
            <a:endParaRPr lang="es-ES_tradnl" dirty="0"/>
          </a:p>
        </p:txBody>
      </p:sp>
      <p:pic>
        <p:nvPicPr>
          <p:cNvPr id="8"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pic>
        <p:nvPicPr>
          <p:cNvPr id="10"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sp>
        <p:nvSpPr>
          <p:cNvPr id="12" name="Título 11"/>
          <p:cNvSpPr>
            <a:spLocks noGrp="1"/>
          </p:cNvSpPr>
          <p:nvPr>
            <p:ph type="title"/>
          </p:nvPr>
        </p:nvSpPr>
        <p:spPr>
          <a:xfrm>
            <a:off x="91966" y="0"/>
            <a:ext cx="10515600" cy="645305"/>
          </a:xfrm>
        </p:spPr>
        <p:txBody>
          <a:bodyPr>
            <a:normAutofit/>
          </a:bodyPr>
          <a:lstStyle>
            <a:lvl1pPr>
              <a:defRPr sz="2400" b="1">
                <a:solidFill>
                  <a:schemeClr val="bg1"/>
                </a:solidFill>
                <a:latin typeface="Roboto" charset="0"/>
                <a:ea typeface="Roboto" charset="0"/>
                <a:cs typeface="Roboto" charset="0"/>
              </a:defRPr>
            </a:lvl1pPr>
          </a:lstStyle>
          <a:p>
            <a:r>
              <a:rPr lang="es-ES"/>
              <a:t>Haga clic para modificar el estilo de título del patrón</a:t>
            </a:r>
            <a:endParaRPr lang="es-ES_tradnl"/>
          </a:p>
        </p:txBody>
      </p:sp>
    </p:spTree>
    <p:extLst>
      <p:ext uri="{BB962C8B-B14F-4D97-AF65-F5344CB8AC3E}">
        <p14:creationId xmlns:p14="http://schemas.microsoft.com/office/powerpoint/2010/main" val="3290722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os columnas, con destacado">
    <p:spTree>
      <p:nvGrpSpPr>
        <p:cNvPr id="1" name=""/>
        <p:cNvGrpSpPr/>
        <p:nvPr/>
      </p:nvGrpSpPr>
      <p:grpSpPr>
        <a:xfrm>
          <a:off x="0" y="0"/>
          <a:ext cx="0" cy="0"/>
          <a:chOff x="0" y="0"/>
          <a:chExt cx="0" cy="0"/>
        </a:xfrm>
      </p:grpSpPr>
      <p:sp>
        <p:nvSpPr>
          <p:cNvPr id="10" name="Shape 164"/>
          <p:cNvSpPr/>
          <p:nvPr/>
        </p:nvSpPr>
        <p:spPr>
          <a:xfrm>
            <a:off x="-1" y="6201103"/>
            <a:ext cx="12192001" cy="656897"/>
          </a:xfrm>
          <a:prstGeom prst="rect">
            <a:avLst/>
          </a:prstGeom>
          <a:solidFill>
            <a:srgbClr val="F3F3F3"/>
          </a:solidFill>
          <a:ln>
            <a:noFill/>
          </a:ln>
        </p:spPr>
        <p:txBody>
          <a:bodyPr lIns="91425" tIns="45700" rIns="91425" bIns="45700" anchor="ctr" anchorCtr="0">
            <a:noAutofit/>
          </a:bodyPr>
          <a:lstStyle/>
          <a:p>
            <a:pPr marL="514350" indent="-514350"/>
            <a:endParaRPr lang="es-AR" sz="1100" dirty="0">
              <a:solidFill>
                <a:srgbClr val="0072BC"/>
              </a:solidFill>
              <a:latin typeface="Roboto Medium" pitchFamily="2" charset="0"/>
              <a:ea typeface="Roboto Medium" pitchFamily="2" charset="0"/>
              <a:cs typeface="Roboto Medium" pitchFamily="2" charset="0"/>
            </a:endParaRPr>
          </a:p>
        </p:txBody>
      </p:sp>
      <p:sp>
        <p:nvSpPr>
          <p:cNvPr id="3" name="Marcador de contenido 2"/>
          <p:cNvSpPr>
            <a:spLocks noGrp="1"/>
          </p:cNvSpPr>
          <p:nvPr>
            <p:ph sz="half" idx="1"/>
          </p:nvPr>
        </p:nvSpPr>
        <p:spPr>
          <a:xfrm>
            <a:off x="210207" y="800552"/>
            <a:ext cx="6495393" cy="5376411"/>
          </a:xfrm>
        </p:spPr>
        <p:txBody>
          <a:bodyPr/>
          <a:lstStyle>
            <a:lvl1pPr marL="0" indent="0">
              <a:buNone/>
              <a:defRPr lang="es-ES_tradnl" sz="2000" b="0" i="0" u="none" strike="noStrike" kern="1200" cap="none" baseline="0" smtClean="0">
                <a:solidFill>
                  <a:srgbClr val="595959"/>
                </a:solidFill>
                <a:latin typeface="Roboto Medium" pitchFamily="2" charset="0"/>
                <a:ea typeface="Roboto Medium" pitchFamily="2" charset="0"/>
                <a:cs typeface="Roboto Medium" pitchFamily="2" charset="0"/>
                <a:sym typeface="Arial"/>
              </a:defRPr>
            </a:lvl1pPr>
            <a:lvl2pPr>
              <a:defRPr lang="es-ES_tradnl" sz="1600" b="0" i="0" u="none" strike="noStrike" kern="1200" cap="none" baseline="0" dirty="0" smtClean="0">
                <a:solidFill>
                  <a:srgbClr val="0072BC"/>
                </a:solidFill>
                <a:latin typeface="Roboto Medium" pitchFamily="2" charset="0"/>
                <a:ea typeface="Roboto Medium" pitchFamily="2" charset="0"/>
                <a:cs typeface="Roboto Medium" pitchFamily="2" charset="0"/>
                <a:sym typeface="Arial"/>
              </a:defRPr>
            </a:lvl2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4" name="Marcador de contenido 3"/>
          <p:cNvSpPr>
            <a:spLocks noGrp="1"/>
          </p:cNvSpPr>
          <p:nvPr>
            <p:ph sz="half" idx="2" hasCustomPrompt="1"/>
          </p:nvPr>
        </p:nvSpPr>
        <p:spPr>
          <a:xfrm>
            <a:off x="6989378" y="800552"/>
            <a:ext cx="5065987" cy="5376411"/>
          </a:xfrm>
          <a:solidFill>
            <a:srgbClr val="D9D9D9"/>
          </a:solidFill>
        </p:spPr>
        <p:txBody>
          <a:bodyPr/>
          <a:lstStyle>
            <a:lvl1pPr marL="228600" indent="-228600">
              <a:buFont typeface="Wingdings" charset="2"/>
              <a:buChar char="§"/>
              <a:defRPr lang="es-ES_tradnl" sz="1600" b="0" i="0" u="none" strike="noStrike" kern="1200" cap="none" baseline="0" smtClean="0">
                <a:solidFill>
                  <a:srgbClr val="595959"/>
                </a:solidFill>
                <a:latin typeface="Roboto Medium" pitchFamily="2" charset="0"/>
                <a:ea typeface="Roboto Medium" pitchFamily="2" charset="0"/>
                <a:cs typeface="Roboto Medium" pitchFamily="2" charset="0"/>
                <a:sym typeface="Arial"/>
              </a:defRPr>
            </a:lvl1pPr>
          </a:lstStyle>
          <a:p>
            <a:pPr lvl="0"/>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11" name="27 Rectángulo"/>
          <p:cNvSpPr/>
          <p:nvPr/>
        </p:nvSpPr>
        <p:spPr>
          <a:xfrm>
            <a:off x="0" y="0"/>
            <a:ext cx="12192000" cy="645305"/>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3"/>
            <a:endParaRPr lang="es-AR" sz="2000" dirty="0">
              <a:solidFill>
                <a:schemeClr val="bg1"/>
              </a:solidFill>
              <a:latin typeface="Roboto Medium" pitchFamily="2" charset="0"/>
              <a:ea typeface="Roboto Medium" pitchFamily="2" charset="0"/>
              <a:cs typeface="Roboto Medium" pitchFamily="2" charset="0"/>
            </a:endParaRPr>
          </a:p>
        </p:txBody>
      </p:sp>
      <p:sp>
        <p:nvSpPr>
          <p:cNvPr id="12" name="Marcador de número de diapositiva 5"/>
          <p:cNvSpPr txBox="1">
            <a:spLocks/>
          </p:cNvSpPr>
          <p:nvPr/>
        </p:nvSpPr>
        <p:spPr>
          <a:xfrm>
            <a:off x="9157137" y="6356350"/>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2466A0-E708-DF4E-BB4E-46B9D216E23C}" type="slidenum">
              <a:rPr lang="es-ES_tradnl" smtClean="0"/>
              <a:pPr/>
              <a:t>‹Nº›</a:t>
            </a:fld>
            <a:endParaRPr lang="es-ES_tradnl" dirty="0"/>
          </a:p>
        </p:txBody>
      </p:sp>
      <p:pic>
        <p:nvPicPr>
          <p:cNvPr id="13"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pic>
        <p:nvPicPr>
          <p:cNvPr id="14"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sp>
        <p:nvSpPr>
          <p:cNvPr id="15" name="Título 11"/>
          <p:cNvSpPr txBox="1">
            <a:spLocks/>
          </p:cNvSpPr>
          <p:nvPr/>
        </p:nvSpPr>
        <p:spPr>
          <a:xfrm>
            <a:off x="91966" y="0"/>
            <a:ext cx="10515600" cy="645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solidFill>
                <a:latin typeface="Roboto" charset="0"/>
                <a:ea typeface="Roboto" charset="0"/>
                <a:cs typeface="Roboto" charset="0"/>
              </a:defRPr>
            </a:lvl1pPr>
          </a:lstStyle>
          <a:p>
            <a:r>
              <a:rPr lang="es-ES_tradnl" dirty="0"/>
              <a:t>Clic para editar título</a:t>
            </a:r>
          </a:p>
        </p:txBody>
      </p:sp>
      <p:sp>
        <p:nvSpPr>
          <p:cNvPr id="16" name="Marcador de pie de página 4"/>
          <p:cNvSpPr>
            <a:spLocks noGrp="1"/>
          </p:cNvSpPr>
          <p:nvPr>
            <p:ph type="ftr" sz="quarter" idx="11"/>
          </p:nvPr>
        </p:nvSpPr>
        <p:spPr>
          <a:xfrm>
            <a:off x="3935760" y="6356350"/>
            <a:ext cx="4674840" cy="365125"/>
          </a:xfrm>
        </p:spPr>
        <p:txBody>
          <a:bodyPr/>
          <a:lstStyle>
            <a:lvl1pPr algn="ctr">
              <a:defRPr sz="1200" b="1">
                <a:solidFill>
                  <a:srgbClr val="0072BC"/>
                </a:solidFill>
                <a:latin typeface="Roboto" charset="0"/>
                <a:ea typeface="Roboto" charset="0"/>
                <a:cs typeface="Roboto" charset="0"/>
              </a:defRPr>
            </a:lvl1pPr>
          </a:lstStyle>
          <a:p>
            <a:r>
              <a:rPr lang="es-ES_tradnl" smtClean="0"/>
              <a:t>Audiencia Pública AHRSC</a:t>
            </a:r>
            <a:endParaRPr lang="es-ES_tradnl" dirty="0"/>
          </a:p>
        </p:txBody>
      </p:sp>
    </p:spTree>
    <p:extLst>
      <p:ext uri="{BB962C8B-B14F-4D97-AF65-F5344CB8AC3E}">
        <p14:creationId xmlns:p14="http://schemas.microsoft.com/office/powerpoint/2010/main" val="228313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istado e imagen">
    <p:spTree>
      <p:nvGrpSpPr>
        <p:cNvPr id="1" name=""/>
        <p:cNvGrpSpPr/>
        <p:nvPr/>
      </p:nvGrpSpPr>
      <p:grpSpPr>
        <a:xfrm>
          <a:off x="0" y="0"/>
          <a:ext cx="0" cy="0"/>
          <a:chOff x="0" y="0"/>
          <a:chExt cx="0" cy="0"/>
        </a:xfrm>
      </p:grpSpPr>
      <p:sp>
        <p:nvSpPr>
          <p:cNvPr id="10" name="Shape 164"/>
          <p:cNvSpPr/>
          <p:nvPr/>
        </p:nvSpPr>
        <p:spPr>
          <a:xfrm>
            <a:off x="-1" y="6201103"/>
            <a:ext cx="12192001" cy="656897"/>
          </a:xfrm>
          <a:prstGeom prst="rect">
            <a:avLst/>
          </a:prstGeom>
          <a:solidFill>
            <a:srgbClr val="F3F3F3"/>
          </a:solidFill>
          <a:ln>
            <a:noFill/>
          </a:ln>
        </p:spPr>
        <p:txBody>
          <a:bodyPr lIns="91425" tIns="45700" rIns="91425" bIns="45700" anchor="ctr" anchorCtr="0">
            <a:noAutofit/>
          </a:bodyPr>
          <a:lstStyle/>
          <a:p>
            <a:pPr marL="514350" indent="-514350"/>
            <a:endParaRPr lang="es-AR" sz="1100" dirty="0">
              <a:solidFill>
                <a:srgbClr val="0072BC"/>
              </a:solidFill>
              <a:latin typeface="Roboto Medium" pitchFamily="2" charset="0"/>
              <a:ea typeface="Roboto Medium" pitchFamily="2" charset="0"/>
              <a:cs typeface="Roboto Medium" pitchFamily="2" charset="0"/>
            </a:endParaRPr>
          </a:p>
        </p:txBody>
      </p:sp>
      <p:sp>
        <p:nvSpPr>
          <p:cNvPr id="3" name="Marcador de contenido 2"/>
          <p:cNvSpPr>
            <a:spLocks noGrp="1"/>
          </p:cNvSpPr>
          <p:nvPr>
            <p:ph sz="half" idx="1"/>
          </p:nvPr>
        </p:nvSpPr>
        <p:spPr>
          <a:xfrm>
            <a:off x="210207" y="800552"/>
            <a:ext cx="6495393" cy="5376411"/>
          </a:xfrm>
        </p:spPr>
        <p:txBody>
          <a:bodyPr/>
          <a:lstStyle>
            <a:lvl1pPr marL="0" indent="0">
              <a:buNone/>
              <a:defRPr lang="es-ES_tradnl" sz="2000" b="0" i="0" u="none" strike="noStrike" kern="1200" cap="none" baseline="0" smtClean="0">
                <a:solidFill>
                  <a:srgbClr val="595959"/>
                </a:solidFill>
                <a:latin typeface="Roboto Medium" pitchFamily="2" charset="0"/>
                <a:ea typeface="Roboto Medium" pitchFamily="2" charset="0"/>
                <a:cs typeface="Roboto Medium" pitchFamily="2" charset="0"/>
                <a:sym typeface="Arial"/>
              </a:defRPr>
            </a:lvl1pPr>
            <a:lvl2pPr>
              <a:defRPr lang="es-ES_tradnl" sz="1600" b="0" i="0" u="none" strike="noStrike" kern="1200" cap="none" baseline="0" dirty="0" smtClean="0">
                <a:solidFill>
                  <a:srgbClr val="0072BC"/>
                </a:solidFill>
                <a:latin typeface="Roboto Medium" pitchFamily="2" charset="0"/>
                <a:ea typeface="Roboto Medium" pitchFamily="2" charset="0"/>
                <a:cs typeface="Roboto Medium" pitchFamily="2" charset="0"/>
                <a:sym typeface="Arial"/>
              </a:defRPr>
            </a:lvl2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4" name="Marcador de contenido 3"/>
          <p:cNvSpPr>
            <a:spLocks noGrp="1"/>
          </p:cNvSpPr>
          <p:nvPr>
            <p:ph sz="half" idx="2"/>
          </p:nvPr>
        </p:nvSpPr>
        <p:spPr>
          <a:xfrm>
            <a:off x="6989378" y="800552"/>
            <a:ext cx="5065987" cy="5376411"/>
          </a:xfrm>
          <a:noFill/>
        </p:spPr>
        <p:txBody>
          <a:bodyPr/>
          <a:lstStyle>
            <a:lvl1pPr marL="228600" indent="-228600">
              <a:buFont typeface="Wingdings" charset="2"/>
              <a:buChar char="§"/>
              <a:defRPr lang="es-ES_tradnl" sz="1600" b="0" i="0" u="none" strike="noStrike" kern="1200" cap="none" baseline="0" smtClean="0">
                <a:solidFill>
                  <a:srgbClr val="595959"/>
                </a:solidFill>
                <a:latin typeface="Roboto Medium" pitchFamily="2" charset="0"/>
                <a:ea typeface="Roboto Medium" pitchFamily="2" charset="0"/>
                <a:cs typeface="Roboto Medium" pitchFamily="2" charset="0"/>
                <a:sym typeface="Arial"/>
              </a:defRPr>
            </a:lvl1pPr>
          </a:lstStyle>
          <a:p>
            <a:pPr marL="228600" marR="0" lvl="0" indent="-228600" algn="l" defTabSz="914400" rtl="0" eaLnBrk="1" fontAlgn="auto" latinLnBrk="0" hangingPunct="1">
              <a:lnSpc>
                <a:spcPct val="90000"/>
              </a:lnSpc>
              <a:spcBef>
                <a:spcPts val="1000"/>
              </a:spcBef>
              <a:spcAft>
                <a:spcPts val="0"/>
              </a:spcAft>
              <a:buClrTx/>
              <a:buSzTx/>
              <a:buFont typeface="Wingdings" charset="2"/>
              <a:buNone/>
              <a:tabLst/>
              <a:defRPr/>
            </a:pPr>
            <a:r>
              <a:rPr lang="es-ES"/>
              <a:t>Haga clic para modificar el estilo de texto del patrón</a:t>
            </a:r>
          </a:p>
        </p:txBody>
      </p:sp>
      <p:sp>
        <p:nvSpPr>
          <p:cNvPr id="11" name="27 Rectángulo"/>
          <p:cNvSpPr/>
          <p:nvPr/>
        </p:nvSpPr>
        <p:spPr>
          <a:xfrm>
            <a:off x="0" y="0"/>
            <a:ext cx="12192000" cy="645305"/>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3"/>
            <a:endParaRPr lang="es-AR" sz="2000" dirty="0">
              <a:solidFill>
                <a:schemeClr val="bg1"/>
              </a:solidFill>
              <a:latin typeface="Roboto Medium" pitchFamily="2" charset="0"/>
              <a:ea typeface="Roboto Medium" pitchFamily="2" charset="0"/>
              <a:cs typeface="Roboto Medium" pitchFamily="2" charset="0"/>
            </a:endParaRPr>
          </a:p>
        </p:txBody>
      </p:sp>
      <p:sp>
        <p:nvSpPr>
          <p:cNvPr id="12" name="Marcador de número de diapositiva 5"/>
          <p:cNvSpPr txBox="1">
            <a:spLocks/>
          </p:cNvSpPr>
          <p:nvPr/>
        </p:nvSpPr>
        <p:spPr>
          <a:xfrm>
            <a:off x="9157137" y="6356350"/>
            <a:ext cx="2743200" cy="365125"/>
          </a:xfrm>
          <a:prstGeom prst="rect">
            <a:avLst/>
          </a:prstGeom>
        </p:spPr>
        <p:txBody>
          <a:bodyPr vert="horz" lIns="91440" tIns="45720" rIns="91440" bIns="45720" rtlCol="0" anchor="ctr"/>
          <a:lstStyle>
            <a:defPPr>
              <a:defRPr lang="es-ES_trad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2466A0-E708-DF4E-BB4E-46B9D216E23C}" type="slidenum">
              <a:rPr lang="es-ES_tradnl" smtClean="0"/>
              <a:pPr/>
              <a:t>‹Nº›</a:t>
            </a:fld>
            <a:endParaRPr lang="es-ES_tradnl" dirty="0"/>
          </a:p>
        </p:txBody>
      </p:sp>
      <p:pic>
        <p:nvPicPr>
          <p:cNvPr id="13"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pic>
        <p:nvPicPr>
          <p:cNvPr id="14"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9760995" y="145239"/>
            <a:ext cx="2095485" cy="341655"/>
          </a:xfrm>
          <a:prstGeom prst="rect">
            <a:avLst/>
          </a:prstGeom>
          <a:noFill/>
        </p:spPr>
      </p:pic>
      <p:sp>
        <p:nvSpPr>
          <p:cNvPr id="15" name="Título 11"/>
          <p:cNvSpPr txBox="1">
            <a:spLocks/>
          </p:cNvSpPr>
          <p:nvPr/>
        </p:nvSpPr>
        <p:spPr>
          <a:xfrm>
            <a:off x="91966" y="0"/>
            <a:ext cx="10515600" cy="645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bg1"/>
                </a:solidFill>
                <a:latin typeface="Roboto" charset="0"/>
                <a:ea typeface="Roboto" charset="0"/>
                <a:cs typeface="Roboto" charset="0"/>
              </a:defRPr>
            </a:lvl1pPr>
          </a:lstStyle>
          <a:p>
            <a:r>
              <a:rPr lang="es-ES_tradnl" dirty="0"/>
              <a:t>Clic para editar título</a:t>
            </a:r>
          </a:p>
        </p:txBody>
      </p:sp>
      <p:sp>
        <p:nvSpPr>
          <p:cNvPr id="16" name="Marcador de pie de página 4"/>
          <p:cNvSpPr>
            <a:spLocks noGrp="1"/>
          </p:cNvSpPr>
          <p:nvPr>
            <p:ph type="ftr" sz="quarter" idx="11"/>
          </p:nvPr>
        </p:nvSpPr>
        <p:spPr>
          <a:xfrm>
            <a:off x="91966" y="6356350"/>
            <a:ext cx="8518634" cy="365125"/>
          </a:xfrm>
        </p:spPr>
        <p:txBody>
          <a:bodyPr/>
          <a:lstStyle>
            <a:lvl1pPr algn="l">
              <a:defRPr sz="1200" b="1">
                <a:solidFill>
                  <a:srgbClr val="0072BC"/>
                </a:solidFill>
                <a:latin typeface="Roboto" charset="0"/>
                <a:ea typeface="Roboto" charset="0"/>
                <a:cs typeface="Roboto" charset="0"/>
              </a:defRPr>
            </a:lvl1pPr>
          </a:lstStyle>
          <a:p>
            <a:r>
              <a:rPr lang="es-ES_tradnl" smtClean="0"/>
              <a:t>Audiencia Pública AHRSC</a:t>
            </a:r>
            <a:endParaRPr lang="es-ES_tradnl" dirty="0"/>
          </a:p>
        </p:txBody>
      </p:sp>
    </p:spTree>
    <p:extLst>
      <p:ext uri="{BB962C8B-B14F-4D97-AF65-F5344CB8AC3E}">
        <p14:creationId xmlns:p14="http://schemas.microsoft.com/office/powerpoint/2010/main" val="1398868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apositiva final">
    <p:bg>
      <p:bgPr>
        <a:solidFill>
          <a:srgbClr val="0072BC"/>
        </a:solidFill>
        <a:effectLst/>
      </p:bgPr>
    </p:bg>
    <p:spTree>
      <p:nvGrpSpPr>
        <p:cNvPr id="1" name=""/>
        <p:cNvGrpSpPr/>
        <p:nvPr/>
      </p:nvGrpSpPr>
      <p:grpSpPr>
        <a:xfrm>
          <a:off x="0" y="0"/>
          <a:ext cx="0" cy="0"/>
          <a:chOff x="0" y="0"/>
          <a:chExt cx="0" cy="0"/>
        </a:xfrm>
      </p:grpSpPr>
      <p:sp>
        <p:nvSpPr>
          <p:cNvPr id="5" name="9 CuadroTexto"/>
          <p:cNvSpPr txBox="1"/>
          <p:nvPr/>
        </p:nvSpPr>
        <p:spPr>
          <a:xfrm>
            <a:off x="500034" y="1573999"/>
            <a:ext cx="7643866" cy="830997"/>
          </a:xfrm>
          <a:prstGeom prst="rect">
            <a:avLst/>
          </a:prstGeom>
          <a:noFill/>
        </p:spPr>
        <p:txBody>
          <a:bodyPr wrap="square" rtlCol="0">
            <a:spAutoFit/>
          </a:bodyPr>
          <a:lstStyle/>
          <a:p>
            <a:r>
              <a:rPr lang="es-AR" sz="4800" dirty="0">
                <a:solidFill>
                  <a:schemeClr val="bg1"/>
                </a:solidFill>
                <a:latin typeface="Roboto Medium" pitchFamily="2" charset="0"/>
                <a:ea typeface="Roboto Medium" pitchFamily="2" charset="0"/>
                <a:cs typeface="Roboto Medium" pitchFamily="2" charset="0"/>
              </a:rPr>
              <a:t>Muchas gracias</a:t>
            </a:r>
          </a:p>
        </p:txBody>
      </p:sp>
      <p:pic>
        <p:nvPicPr>
          <p:cNvPr id="4" name="Picture 9" descr="C:\Users\ncastelli\Dropbox\Ministerio de Energia y Mineria\Marca\logo_mem_blanco_2016.png"/>
          <p:cNvPicPr>
            <a:picLocks noChangeAspect="1" noChangeArrowheads="1"/>
          </p:cNvPicPr>
          <p:nvPr/>
        </p:nvPicPr>
        <p:blipFill>
          <a:blip r:embed="rId2"/>
          <a:srcRect/>
          <a:stretch>
            <a:fillRect/>
          </a:stretch>
        </p:blipFill>
        <p:spPr bwMode="auto">
          <a:xfrm>
            <a:off x="838199" y="5292631"/>
            <a:ext cx="4733941" cy="771838"/>
          </a:xfrm>
          <a:prstGeom prst="rect">
            <a:avLst/>
          </a:prstGeom>
          <a:noFill/>
        </p:spPr>
      </p:pic>
      <p:sp>
        <p:nvSpPr>
          <p:cNvPr id="6" name="9 CuadroTexto"/>
          <p:cNvSpPr txBox="1"/>
          <p:nvPr/>
        </p:nvSpPr>
        <p:spPr>
          <a:xfrm>
            <a:off x="500034" y="1573999"/>
            <a:ext cx="7643866" cy="830997"/>
          </a:xfrm>
          <a:prstGeom prst="rect">
            <a:avLst/>
          </a:prstGeom>
          <a:noFill/>
        </p:spPr>
        <p:txBody>
          <a:bodyPr wrap="square" rtlCol="0">
            <a:spAutoFit/>
          </a:bodyPr>
          <a:lstStyle/>
          <a:p>
            <a:r>
              <a:rPr lang="es-AR" sz="4800" dirty="0">
                <a:solidFill>
                  <a:schemeClr val="bg1"/>
                </a:solidFill>
                <a:latin typeface="Roboto Medium" pitchFamily="2" charset="0"/>
                <a:ea typeface="Roboto Medium" pitchFamily="2" charset="0"/>
                <a:cs typeface="Roboto Medium" pitchFamily="2" charset="0"/>
              </a:rPr>
              <a:t>Muchas gracias</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416" y="5299739"/>
            <a:ext cx="2340000" cy="757623"/>
          </a:xfrm>
          <a:prstGeom prst="rect">
            <a:avLst/>
          </a:prstGeom>
        </p:spPr>
      </p:pic>
    </p:spTree>
    <p:extLst>
      <p:ext uri="{BB962C8B-B14F-4D97-AF65-F5344CB8AC3E}">
        <p14:creationId xmlns:p14="http://schemas.microsoft.com/office/powerpoint/2010/main" val="65708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7F0A963E-0144-4B68-AD97-10311F06F8EE}" type="datetimeFigureOut">
              <a:rPr lang="es-AR" smtClean="0"/>
              <a:t>31/10/2017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3410741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7F0A963E-0144-4B68-AD97-10311F06F8EE}" type="datetimeFigureOut">
              <a:rPr lang="es-AR" smtClean="0"/>
              <a:t>31/10/2017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796727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F0A963E-0144-4B68-AD97-10311F06F8EE}" type="datetimeFigureOut">
              <a:rPr lang="es-AR" smtClean="0"/>
              <a:t>31/10/2017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2458826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7F0A963E-0144-4B68-AD97-10311F06F8EE}" type="datetimeFigureOut">
              <a:rPr lang="es-AR" smtClean="0"/>
              <a:t>31/10/2017</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4062988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7F0A963E-0144-4B68-AD97-10311F06F8EE}" type="datetimeFigureOut">
              <a:rPr lang="es-AR" smtClean="0"/>
              <a:t>31/10/2017</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2143350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7F0A963E-0144-4B68-AD97-10311F06F8EE}" type="datetimeFigureOut">
              <a:rPr lang="es-AR" smtClean="0"/>
              <a:t>31/10/2017</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2917482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F0A963E-0144-4B68-AD97-10311F06F8EE}" type="datetimeFigureOut">
              <a:rPr lang="es-AR" smtClean="0"/>
              <a:t>31/10/2017</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2966669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F0A963E-0144-4B68-AD97-10311F06F8EE}" type="datetimeFigureOut">
              <a:rPr lang="es-AR" smtClean="0"/>
              <a:t>31/10/2017</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2280684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F0A963E-0144-4B68-AD97-10311F06F8EE}" type="datetimeFigureOut">
              <a:rPr lang="es-AR" smtClean="0"/>
              <a:t>31/10/2017</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697974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7F0A963E-0144-4B68-AD97-10311F06F8EE}" type="datetimeFigureOut">
              <a:rPr lang="es-AR" smtClean="0"/>
              <a:t>31/10/2017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105419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Diseño personalizado">
    <p:spTree>
      <p:nvGrpSpPr>
        <p:cNvPr id="1" name=""/>
        <p:cNvGrpSpPr/>
        <p:nvPr/>
      </p:nvGrpSpPr>
      <p:grpSpPr>
        <a:xfrm>
          <a:off x="0" y="0"/>
          <a:ext cx="0" cy="0"/>
          <a:chOff x="0" y="0"/>
          <a:chExt cx="0" cy="0"/>
        </a:xfrm>
      </p:grpSpPr>
      <p:sp>
        <p:nvSpPr>
          <p:cNvPr id="2" name="Rectángulo 4"/>
          <p:cNvSpPr/>
          <p:nvPr userDrawn="1"/>
        </p:nvSpPr>
        <p:spPr>
          <a:xfrm>
            <a:off x="0" y="5985233"/>
            <a:ext cx="12192000" cy="9017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extLst>
      <p:ext uri="{BB962C8B-B14F-4D97-AF65-F5344CB8AC3E}">
        <p14:creationId xmlns:p14="http://schemas.microsoft.com/office/powerpoint/2010/main" val="174642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7F0A963E-0144-4B68-AD97-10311F06F8EE}" type="datetimeFigureOut">
              <a:rPr lang="es-AR" smtClean="0"/>
              <a:t>31/10/2017</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F6AF9EA-29B6-4206-A9B8-953F2DD7343B}" type="slidenum">
              <a:rPr lang="es-AR" smtClean="0"/>
              <a:t>‹Nº›</a:t>
            </a:fld>
            <a:endParaRPr lang="es-AR"/>
          </a:p>
        </p:txBody>
      </p:sp>
    </p:spTree>
    <p:extLst>
      <p:ext uri="{BB962C8B-B14F-4D97-AF65-F5344CB8AC3E}">
        <p14:creationId xmlns:p14="http://schemas.microsoft.com/office/powerpoint/2010/main" val="1883693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ítulo y listado">
    <p:spTree>
      <p:nvGrpSpPr>
        <p:cNvPr id="1" name=""/>
        <p:cNvGrpSpPr/>
        <p:nvPr/>
      </p:nvGrpSpPr>
      <p:grpSpPr>
        <a:xfrm>
          <a:off x="0" y="0"/>
          <a:ext cx="0" cy="0"/>
          <a:chOff x="0" y="0"/>
          <a:chExt cx="0" cy="0"/>
        </a:xfrm>
      </p:grpSpPr>
      <p:sp>
        <p:nvSpPr>
          <p:cNvPr id="7" name="27 Rectángulo"/>
          <p:cNvSpPr/>
          <p:nvPr/>
        </p:nvSpPr>
        <p:spPr>
          <a:xfrm>
            <a:off x="0" y="0"/>
            <a:ext cx="12192000" cy="645305"/>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3"/>
            <a:endParaRPr lang="es-AR" sz="2000" dirty="0">
              <a:solidFill>
                <a:schemeClr val="bg1"/>
              </a:solidFill>
              <a:latin typeface="Roboto Medium" pitchFamily="2" charset="0"/>
              <a:ea typeface="Roboto Medium" pitchFamily="2" charset="0"/>
              <a:cs typeface="Roboto Medium" pitchFamily="2" charset="0"/>
            </a:endParaRPr>
          </a:p>
        </p:txBody>
      </p:sp>
      <p:sp>
        <p:nvSpPr>
          <p:cNvPr id="3" name="Marcador de contenido 2"/>
          <p:cNvSpPr>
            <a:spLocks noGrp="1"/>
          </p:cNvSpPr>
          <p:nvPr>
            <p:ph idx="1"/>
          </p:nvPr>
        </p:nvSpPr>
        <p:spPr>
          <a:xfrm>
            <a:off x="249620" y="790545"/>
            <a:ext cx="11606859" cy="5147800"/>
          </a:xfrm>
        </p:spPr>
        <p:txBody>
          <a:bodyPr/>
          <a:lstStyle>
            <a:lvl1pPr marL="0" indent="0">
              <a:spcAft>
                <a:spcPts val="1200"/>
              </a:spcAft>
              <a:buNone/>
              <a:defRPr lang="es-ES_tradnl" sz="3600" b="0" i="0" u="none" strike="noStrike" cap="none" baseline="0" dirty="0" smtClean="0">
                <a:solidFill>
                  <a:srgbClr val="595959"/>
                </a:solidFill>
                <a:latin typeface="Roboto"/>
                <a:ea typeface="Roboto"/>
                <a:cs typeface="Roboto"/>
                <a:sym typeface="Arial"/>
              </a:defRPr>
            </a:lvl1pPr>
            <a:lvl2pPr marL="514350" marR="0" indent="-514350" algn="l" rtl="0">
              <a:lnSpc>
                <a:spcPct val="100000"/>
              </a:lnSpc>
              <a:spcBef>
                <a:spcPts val="0"/>
              </a:spcBef>
              <a:spcAft>
                <a:spcPts val="0"/>
              </a:spcAft>
              <a:buFont typeface="+mj-lt"/>
              <a:buAutoNum type="romanLcPeriod"/>
              <a:defRPr lang="es-ES_tradnl" sz="2400" b="0" i="0" u="none" strike="noStrike" cap="none" baseline="0" dirty="0" smtClean="0">
                <a:solidFill>
                  <a:srgbClr val="0072BC"/>
                </a:solidFill>
                <a:latin typeface="Roboto"/>
                <a:ea typeface="Roboto"/>
                <a:cs typeface="Roboto"/>
                <a:sym typeface="Arial"/>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dirty="0"/>
          </a:p>
        </p:txBody>
      </p:sp>
      <p:sp>
        <p:nvSpPr>
          <p:cNvPr id="5" name="Marcador de pie de página 4"/>
          <p:cNvSpPr>
            <a:spLocks noGrp="1"/>
          </p:cNvSpPr>
          <p:nvPr>
            <p:ph type="ftr" sz="quarter" idx="11"/>
          </p:nvPr>
        </p:nvSpPr>
        <p:spPr>
          <a:xfrm>
            <a:off x="0" y="6492875"/>
            <a:ext cx="8518634" cy="365125"/>
          </a:xfrm>
        </p:spPr>
        <p:txBody>
          <a:bodyPr/>
          <a:lstStyle>
            <a:lvl1pPr algn="l">
              <a:defRPr sz="1200" b="1">
                <a:solidFill>
                  <a:srgbClr val="0072BC"/>
                </a:solidFill>
                <a:latin typeface="Roboto" charset="0"/>
                <a:ea typeface="Roboto" charset="0"/>
                <a:cs typeface="Roboto" charset="0"/>
              </a:defRPr>
            </a:lvl1pPr>
          </a:lstStyle>
          <a:p>
            <a:r>
              <a:rPr lang="es-AR" dirty="0"/>
              <a:t>Dirección Nacional de Política Tarifaria</a:t>
            </a:r>
          </a:p>
        </p:txBody>
      </p:sp>
      <p:sp>
        <p:nvSpPr>
          <p:cNvPr id="6" name="Marcador de número de diapositiva 5"/>
          <p:cNvSpPr>
            <a:spLocks noGrp="1"/>
          </p:cNvSpPr>
          <p:nvPr>
            <p:ph type="sldNum" sz="quarter" idx="12"/>
          </p:nvPr>
        </p:nvSpPr>
        <p:spPr>
          <a:xfrm>
            <a:off x="9448800" y="6492875"/>
            <a:ext cx="2743200" cy="365125"/>
          </a:xfrm>
        </p:spPr>
        <p:txBody>
          <a:bodyPr/>
          <a:lstStyle/>
          <a:p>
            <a:fld id="{02C09F8C-420D-4293-82D6-C59CD3E7E6E2}" type="slidenum">
              <a:rPr lang="es-AR" smtClean="0"/>
              <a:pPr/>
              <a:t>‹Nº›</a:t>
            </a:fld>
            <a:endParaRPr lang="es-AR"/>
          </a:p>
        </p:txBody>
      </p:sp>
      <p:pic>
        <p:nvPicPr>
          <p:cNvPr id="8" name="Picture 9" descr="C:\Users\ncastelli\Dropbox\Ministerio de Energia y Mineria\Marca\logo_mem_blanco_2016.png"/>
          <p:cNvPicPr>
            <a:picLocks noChangeAspect="1" noChangeArrowheads="1"/>
          </p:cNvPicPr>
          <p:nvPr/>
        </p:nvPicPr>
        <p:blipFill>
          <a:blip r:embed="rId2" cstate="print"/>
          <a:srcRect/>
          <a:stretch>
            <a:fillRect/>
          </a:stretch>
        </p:blipFill>
        <p:spPr bwMode="auto">
          <a:xfrm>
            <a:off x="9760995" y="145239"/>
            <a:ext cx="2095485" cy="341655"/>
          </a:xfrm>
          <a:prstGeom prst="rect">
            <a:avLst/>
          </a:prstGeom>
          <a:noFill/>
        </p:spPr>
      </p:pic>
      <p:pic>
        <p:nvPicPr>
          <p:cNvPr id="10" name="Picture 9" descr="C:\Users\ncastelli\Dropbox\Ministerio de Energia y Mineria\Marca\logo_mem_blanco_2016.png"/>
          <p:cNvPicPr>
            <a:picLocks noChangeAspect="1" noChangeArrowheads="1"/>
          </p:cNvPicPr>
          <p:nvPr/>
        </p:nvPicPr>
        <p:blipFill>
          <a:blip r:embed="rId2" cstate="print"/>
          <a:srcRect/>
          <a:stretch>
            <a:fillRect/>
          </a:stretch>
        </p:blipFill>
        <p:spPr bwMode="auto">
          <a:xfrm>
            <a:off x="9760995" y="145239"/>
            <a:ext cx="2095485" cy="341655"/>
          </a:xfrm>
          <a:prstGeom prst="rect">
            <a:avLst/>
          </a:prstGeom>
          <a:noFill/>
        </p:spPr>
      </p:pic>
      <p:sp>
        <p:nvSpPr>
          <p:cNvPr id="12" name="Título 11"/>
          <p:cNvSpPr>
            <a:spLocks noGrp="1"/>
          </p:cNvSpPr>
          <p:nvPr>
            <p:ph type="title"/>
          </p:nvPr>
        </p:nvSpPr>
        <p:spPr>
          <a:xfrm>
            <a:off x="91966" y="0"/>
            <a:ext cx="10515600" cy="645305"/>
          </a:xfrm>
        </p:spPr>
        <p:txBody>
          <a:bodyPr>
            <a:normAutofit/>
          </a:bodyPr>
          <a:lstStyle>
            <a:lvl1pPr>
              <a:defRPr sz="2400" b="1">
                <a:solidFill>
                  <a:schemeClr val="bg1"/>
                </a:solidFill>
                <a:latin typeface="Roboto" charset="0"/>
                <a:ea typeface="Roboto" charset="0"/>
                <a:cs typeface="Roboto" charset="0"/>
              </a:defRPr>
            </a:lvl1pPr>
          </a:lstStyle>
          <a:p>
            <a:r>
              <a:rPr lang="es-ES"/>
              <a:t>Haga clic para modificar el estilo de título del patrón</a:t>
            </a:r>
            <a:endParaRPr lang="es-ES_tradnl" dirty="0"/>
          </a:p>
        </p:txBody>
      </p:sp>
    </p:spTree>
    <p:extLst>
      <p:ext uri="{BB962C8B-B14F-4D97-AF65-F5344CB8AC3E}">
        <p14:creationId xmlns:p14="http://schemas.microsoft.com/office/powerpoint/2010/main" val="260350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Rectángulo 1"/>
          <p:cNvSpPr/>
          <p:nvPr userDrawn="1"/>
        </p:nvSpPr>
        <p:spPr>
          <a:xfrm>
            <a:off x="0" y="0"/>
            <a:ext cx="12192000" cy="68611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pic>
        <p:nvPicPr>
          <p:cNvPr id="3" name="Imagen 5" descr="escudoNacion-142x224-FdoTransparen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19775" y="381000"/>
            <a:ext cx="5524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4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6_Encabezado de sección">
    <p:spTree>
      <p:nvGrpSpPr>
        <p:cNvPr id="1" name=""/>
        <p:cNvGrpSpPr/>
        <p:nvPr/>
      </p:nvGrpSpPr>
      <p:grpSpPr>
        <a:xfrm>
          <a:off x="0" y="0"/>
          <a:ext cx="0" cy="0"/>
          <a:chOff x="0" y="0"/>
          <a:chExt cx="0" cy="0"/>
        </a:xfrm>
      </p:grpSpPr>
      <p:sp>
        <p:nvSpPr>
          <p:cNvPr id="3" name="27 Rectángulo"/>
          <p:cNvSpPr/>
          <p:nvPr userDrawn="1"/>
        </p:nvSpPr>
        <p:spPr>
          <a:xfrm>
            <a:off x="0" y="0"/>
            <a:ext cx="12192000" cy="833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lvl="3" fontAlgn="auto">
              <a:spcBef>
                <a:spcPts val="0"/>
              </a:spcBef>
              <a:spcAft>
                <a:spcPts val="0"/>
              </a:spcAft>
              <a:defRPr/>
            </a:pPr>
            <a:endParaRPr lang="es-AR" sz="2000" dirty="0">
              <a:solidFill>
                <a:schemeClr val="bg1"/>
              </a:solidFill>
              <a:ea typeface="Roboto Medium" pitchFamily="2" charset="0"/>
              <a:cs typeface="Calibri" panose="020F0502020204030204" pitchFamily="34" charset="0"/>
            </a:endParaRPr>
          </a:p>
        </p:txBody>
      </p:sp>
      <p:pic>
        <p:nvPicPr>
          <p:cNvPr id="4" name="Picture 9" descr="C:\Users\ncastelli\Dropbox\Ministerio de Energia y Mineria\Marca\logo_mem_blanco_20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40913" y="279376"/>
            <a:ext cx="2095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p:nvPr userDrawn="1"/>
        </p:nvCxnSpPr>
        <p:spPr>
          <a:xfrm>
            <a:off x="263352" y="833149"/>
            <a:ext cx="1152525" cy="0"/>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Título 1"/>
          <p:cNvSpPr>
            <a:spLocks noGrp="1"/>
          </p:cNvSpPr>
          <p:nvPr>
            <p:ph type="title"/>
          </p:nvPr>
        </p:nvSpPr>
        <p:spPr>
          <a:xfrm>
            <a:off x="263352" y="116632"/>
            <a:ext cx="4320480" cy="675502"/>
          </a:xfrm>
        </p:spPr>
        <p:txBody>
          <a:bodyPr anchor="t">
            <a:noAutofit/>
          </a:bodyPr>
          <a:lstStyle>
            <a:lvl1pPr algn="l">
              <a:defRPr sz="2000" b="1" cap="all" baseline="0">
                <a:solidFill>
                  <a:schemeClr val="tx1"/>
                </a:solidFill>
              </a:defRPr>
            </a:lvl1pPr>
          </a:lstStyle>
          <a:p>
            <a:r>
              <a:rPr lang="es-ES" dirty="0"/>
              <a:t>Haga clic para modificar el estilo de título del patrón</a:t>
            </a:r>
            <a:endParaRPr lang="es-ES_tradnl" dirty="0"/>
          </a:p>
        </p:txBody>
      </p:sp>
      <p:sp>
        <p:nvSpPr>
          <p:cNvPr id="8" name="CuadroTexto 7">
            <a:extLst>
              <a:ext uri="{FF2B5EF4-FFF2-40B4-BE49-F238E27FC236}">
                <a16:creationId xmlns:a16="http://schemas.microsoft.com/office/drawing/2014/main" xmlns="" id="{D58CCF67-DF8D-4D95-B94F-6759BF51AC0E}"/>
              </a:ext>
            </a:extLst>
          </p:cNvPr>
          <p:cNvSpPr txBox="1"/>
          <p:nvPr userDrawn="1"/>
        </p:nvSpPr>
        <p:spPr>
          <a:xfrm>
            <a:off x="7176120" y="335652"/>
            <a:ext cx="2608406" cy="246221"/>
          </a:xfrm>
          <a:prstGeom prst="rect">
            <a:avLst/>
          </a:prstGeom>
          <a:noFill/>
        </p:spPr>
        <p:txBody>
          <a:bodyPr wrap="none" rtlCol="0">
            <a:spAutoFit/>
          </a:bodyPr>
          <a:lstStyle/>
          <a:p>
            <a:r>
              <a:rPr lang="es-MX" sz="1000" dirty="0">
                <a:latin typeface="Gotham Light" panose="02000603030000020004" pitchFamily="2" charset="0"/>
                <a:cs typeface="Gotham Book" pitchFamily="50" charset="0"/>
              </a:rPr>
              <a:t>Subsecretaría de Energías Renovables</a:t>
            </a:r>
            <a:endParaRPr lang="es-AR" sz="1000" dirty="0">
              <a:latin typeface="Gotham Light" panose="02000603030000020004" pitchFamily="2" charset="0"/>
              <a:cs typeface="Gotham Book" pitchFamily="50" charset="0"/>
            </a:endParaRPr>
          </a:p>
        </p:txBody>
      </p:sp>
    </p:spTree>
    <p:extLst>
      <p:ext uri="{BB962C8B-B14F-4D97-AF65-F5344CB8AC3E}">
        <p14:creationId xmlns:p14="http://schemas.microsoft.com/office/powerpoint/2010/main" val="37851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7_Encabezado de sección">
    <p:spTree>
      <p:nvGrpSpPr>
        <p:cNvPr id="1" name=""/>
        <p:cNvGrpSpPr/>
        <p:nvPr/>
      </p:nvGrpSpPr>
      <p:grpSpPr>
        <a:xfrm>
          <a:off x="0" y="0"/>
          <a:ext cx="0" cy="0"/>
          <a:chOff x="0" y="0"/>
          <a:chExt cx="0" cy="0"/>
        </a:xfrm>
      </p:grpSpPr>
      <p:sp>
        <p:nvSpPr>
          <p:cNvPr id="3" name="27 Rectángulo"/>
          <p:cNvSpPr/>
          <p:nvPr userDrawn="1"/>
        </p:nvSpPr>
        <p:spPr>
          <a:xfrm>
            <a:off x="0" y="0"/>
            <a:ext cx="12192000" cy="833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lvl="3" fontAlgn="auto">
              <a:spcBef>
                <a:spcPts val="0"/>
              </a:spcBef>
              <a:spcAft>
                <a:spcPts val="0"/>
              </a:spcAft>
              <a:defRPr/>
            </a:pPr>
            <a:endParaRPr lang="es-AR" sz="2000" dirty="0">
              <a:solidFill>
                <a:schemeClr val="bg1"/>
              </a:solidFill>
              <a:ea typeface="Roboto Medium" pitchFamily="2" charset="0"/>
              <a:cs typeface="Calibri" panose="020F0502020204030204" pitchFamily="34" charset="0"/>
            </a:endParaRPr>
          </a:p>
        </p:txBody>
      </p:sp>
      <p:pic>
        <p:nvPicPr>
          <p:cNvPr id="4" name="Picture 9" descr="C:\Users\ncastelli\Dropbox\Ministerio de Energia y Mineria\Marca\logo_mem_blanco_20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05156" y="279376"/>
            <a:ext cx="2095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5"/>
          <p:cNvCxnSpPr/>
          <p:nvPr userDrawn="1"/>
        </p:nvCxnSpPr>
        <p:spPr>
          <a:xfrm>
            <a:off x="263352" y="833149"/>
            <a:ext cx="1152525" cy="0"/>
          </a:xfrm>
          <a:prstGeom prst="line">
            <a:avLst/>
          </a:prstGeom>
          <a:ln w="762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Título 1"/>
          <p:cNvSpPr>
            <a:spLocks noGrp="1"/>
          </p:cNvSpPr>
          <p:nvPr>
            <p:ph type="title"/>
          </p:nvPr>
        </p:nvSpPr>
        <p:spPr>
          <a:xfrm>
            <a:off x="263352" y="260648"/>
            <a:ext cx="6912768" cy="456482"/>
          </a:xfrm>
        </p:spPr>
        <p:txBody>
          <a:bodyPr anchor="t">
            <a:noAutofit/>
          </a:bodyPr>
          <a:lstStyle>
            <a:lvl1pPr algn="l">
              <a:defRPr sz="2000" b="1" cap="all" baseline="0">
                <a:solidFill>
                  <a:schemeClr val="tx1"/>
                </a:solidFill>
              </a:defRPr>
            </a:lvl1pPr>
          </a:lstStyle>
          <a:p>
            <a:r>
              <a:rPr lang="es-ES" dirty="0"/>
              <a:t>Haga clic para modificar el estilo de título del patrón</a:t>
            </a:r>
            <a:endParaRPr lang="es-ES_tradnl" dirty="0"/>
          </a:p>
        </p:txBody>
      </p:sp>
      <p:sp>
        <p:nvSpPr>
          <p:cNvPr id="8" name="CuadroTexto 7">
            <a:extLst>
              <a:ext uri="{FF2B5EF4-FFF2-40B4-BE49-F238E27FC236}">
                <a16:creationId xmlns:a16="http://schemas.microsoft.com/office/drawing/2014/main" xmlns="" id="{D58CCF67-DF8D-4D95-B94F-6759BF51AC0E}"/>
              </a:ext>
            </a:extLst>
          </p:cNvPr>
          <p:cNvSpPr txBox="1"/>
          <p:nvPr userDrawn="1"/>
        </p:nvSpPr>
        <p:spPr>
          <a:xfrm>
            <a:off x="7240363" y="335652"/>
            <a:ext cx="2608406" cy="246221"/>
          </a:xfrm>
          <a:prstGeom prst="rect">
            <a:avLst/>
          </a:prstGeom>
          <a:noFill/>
        </p:spPr>
        <p:txBody>
          <a:bodyPr wrap="none" rtlCol="0">
            <a:spAutoFit/>
          </a:bodyPr>
          <a:lstStyle/>
          <a:p>
            <a:r>
              <a:rPr lang="es-MX" sz="1000" dirty="0">
                <a:latin typeface="Gotham Light" panose="02000603030000020004" pitchFamily="2" charset="0"/>
                <a:cs typeface="Gotham Book" pitchFamily="50" charset="0"/>
              </a:rPr>
              <a:t>Subsecretaría de Energías Renovables</a:t>
            </a:r>
            <a:endParaRPr lang="es-AR" sz="1000" dirty="0">
              <a:latin typeface="Gotham Light" panose="02000603030000020004" pitchFamily="2" charset="0"/>
              <a:cs typeface="Gotham Book" pitchFamily="50" charset="0"/>
            </a:endParaRPr>
          </a:p>
        </p:txBody>
      </p:sp>
    </p:spTree>
    <p:extLst>
      <p:ext uri="{BB962C8B-B14F-4D97-AF65-F5344CB8AC3E}">
        <p14:creationId xmlns:p14="http://schemas.microsoft.com/office/powerpoint/2010/main" val="265246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46251" y="249193"/>
            <a:ext cx="10363200" cy="432048"/>
          </a:xfrm>
        </p:spPr>
        <p:txBody>
          <a:bodyPr anchor="t">
            <a:noAutofit/>
          </a:bodyPr>
          <a:lstStyle>
            <a:lvl1pPr algn="l">
              <a:defRPr sz="2400" b="1" cap="all">
                <a:solidFill>
                  <a:schemeClr val="bg2"/>
                </a:solidFill>
              </a:defRPr>
            </a:lvl1pPr>
          </a:lstStyle>
          <a:p>
            <a:r>
              <a:rPr lang="es-ES_tradnl" smtClean="0"/>
              <a:t>Clic para editar título</a:t>
            </a:r>
            <a:endParaRPr lang="es-ES_tradnl" dirty="0"/>
          </a:p>
        </p:txBody>
      </p:sp>
      <p:cxnSp>
        <p:nvCxnSpPr>
          <p:cNvPr id="4" name="Conector recto 5"/>
          <p:cNvCxnSpPr/>
          <p:nvPr userDrawn="1"/>
        </p:nvCxnSpPr>
        <p:spPr>
          <a:xfrm>
            <a:off x="719403" y="692696"/>
            <a:ext cx="1152128" cy="0"/>
          </a:xfrm>
          <a:prstGeom prst="line">
            <a:avLst/>
          </a:prstGeom>
          <a:ln w="762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137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3392" y="260648"/>
            <a:ext cx="10363200" cy="864096"/>
          </a:xfrm>
        </p:spPr>
        <p:txBody>
          <a:bodyPr anchor="t">
            <a:noAutofit/>
          </a:bodyPr>
          <a:lstStyle>
            <a:lvl1pPr algn="l">
              <a:defRPr sz="2400" b="1" cap="all" baseline="0">
                <a:solidFill>
                  <a:schemeClr val="bg2"/>
                </a:solidFill>
              </a:defRPr>
            </a:lvl1pPr>
          </a:lstStyle>
          <a:p>
            <a:r>
              <a:rPr lang="es-ES_tradnl" dirty="0" smtClean="0"/>
              <a:t>Clic para editar título </a:t>
            </a:r>
            <a:br>
              <a:rPr lang="es-ES_tradnl" dirty="0" smtClean="0"/>
            </a:br>
            <a:r>
              <a:rPr lang="es-ES_tradnl" dirty="0" smtClean="0"/>
              <a:t>2 Nivel (</a:t>
            </a:r>
            <a:r>
              <a:rPr lang="es-ES_tradnl" dirty="0" err="1" smtClean="0"/>
              <a:t>tipograf</a:t>
            </a:r>
            <a:r>
              <a:rPr lang="en-US" dirty="0" err="1" smtClean="0"/>
              <a:t>í</a:t>
            </a:r>
            <a:r>
              <a:rPr lang="es-ES_tradnl" dirty="0" smtClean="0"/>
              <a:t>a en 18)</a:t>
            </a:r>
            <a:endParaRPr lang="es-ES_tradnl" dirty="0"/>
          </a:p>
        </p:txBody>
      </p:sp>
      <p:cxnSp>
        <p:nvCxnSpPr>
          <p:cNvPr id="5" name="Conector recto 5"/>
          <p:cNvCxnSpPr/>
          <p:nvPr userDrawn="1"/>
        </p:nvCxnSpPr>
        <p:spPr>
          <a:xfrm>
            <a:off x="719403" y="1052736"/>
            <a:ext cx="1152128" cy="0"/>
          </a:xfrm>
          <a:prstGeom prst="line">
            <a:avLst/>
          </a:prstGeom>
          <a:ln w="762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2885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595313" y="260350"/>
            <a:ext cx="10972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AR"/>
              <a:t>CLIC PARA EDITAR TÍTULO</a:t>
            </a:r>
            <a:endParaRPr lang="es-ES_tradnl" altLang="es-AR"/>
          </a:p>
        </p:txBody>
      </p:sp>
      <p:sp>
        <p:nvSpPr>
          <p:cNvPr id="1027" name="Marcador de texto 2"/>
          <p:cNvSpPr>
            <a:spLocks noGrp="1"/>
          </p:cNvSpPr>
          <p:nvPr>
            <p:ph type="body" idx="1"/>
          </p:nvPr>
        </p:nvSpPr>
        <p:spPr bwMode="auto">
          <a:xfrm>
            <a:off x="609600" y="1600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AR"/>
              <a:t>Haga clic para modificar el estilo de texto del patrón</a:t>
            </a:r>
          </a:p>
          <a:p>
            <a:pPr lvl="1"/>
            <a:r>
              <a:rPr lang="en-US" altLang="es-AR"/>
              <a:t>Segundo nivel</a:t>
            </a:r>
          </a:p>
          <a:p>
            <a:pPr lvl="2"/>
            <a:r>
              <a:rPr lang="en-US" altLang="es-AR"/>
              <a:t>Tercer nivel</a:t>
            </a:r>
          </a:p>
          <a:p>
            <a:pPr lvl="3"/>
            <a:r>
              <a:rPr lang="en-US" altLang="es-AR"/>
              <a:t>Cuarto nivel</a:t>
            </a:r>
          </a:p>
          <a:p>
            <a:pPr lvl="4"/>
            <a:r>
              <a:rPr lang="en-US" altLang="es-AR"/>
              <a:t>Quinto nivel</a:t>
            </a:r>
            <a:endParaRPr lang="es-ES_tradnl" altLang="es-AR"/>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69" r:id="rId3"/>
    <p:sldLayoutId id="2147483774" r:id="rId4"/>
    <p:sldLayoutId id="2147483775" r:id="rId5"/>
    <p:sldLayoutId id="2147483783" r:id="rId6"/>
    <p:sldLayoutId id="2147483784" r:id="rId7"/>
  </p:sldLayoutIdLst>
  <p:txStyles>
    <p:titleStyle>
      <a:lvl1pPr algn="l" defTabSz="457200" rtl="0" eaLnBrk="0" fontAlgn="base" hangingPunct="0">
        <a:spcBef>
          <a:spcPct val="0"/>
        </a:spcBef>
        <a:spcAft>
          <a:spcPct val="0"/>
        </a:spcAft>
        <a:defRPr sz="2400" b="1" kern="1200">
          <a:solidFill>
            <a:schemeClr val="bg2"/>
          </a:solidFill>
          <a:latin typeface="+mj-lt"/>
          <a:ea typeface="+mj-ea"/>
          <a:cs typeface="+mj-cs"/>
        </a:defRPr>
      </a:lvl1pPr>
      <a:lvl2pPr algn="l" defTabSz="457200" rtl="0" eaLnBrk="0" fontAlgn="base" hangingPunct="0">
        <a:spcBef>
          <a:spcPct val="0"/>
        </a:spcBef>
        <a:spcAft>
          <a:spcPct val="0"/>
        </a:spcAft>
        <a:defRPr sz="2400" b="1">
          <a:solidFill>
            <a:schemeClr val="bg2"/>
          </a:solidFill>
          <a:latin typeface="Calibri" pitchFamily="34" charset="0"/>
        </a:defRPr>
      </a:lvl2pPr>
      <a:lvl3pPr algn="l" defTabSz="457200" rtl="0" eaLnBrk="0" fontAlgn="base" hangingPunct="0">
        <a:spcBef>
          <a:spcPct val="0"/>
        </a:spcBef>
        <a:spcAft>
          <a:spcPct val="0"/>
        </a:spcAft>
        <a:defRPr sz="2400" b="1">
          <a:solidFill>
            <a:schemeClr val="bg2"/>
          </a:solidFill>
          <a:latin typeface="Calibri" pitchFamily="34" charset="0"/>
        </a:defRPr>
      </a:lvl3pPr>
      <a:lvl4pPr algn="l" defTabSz="457200" rtl="0" eaLnBrk="0" fontAlgn="base" hangingPunct="0">
        <a:spcBef>
          <a:spcPct val="0"/>
        </a:spcBef>
        <a:spcAft>
          <a:spcPct val="0"/>
        </a:spcAft>
        <a:defRPr sz="2400" b="1">
          <a:solidFill>
            <a:schemeClr val="bg2"/>
          </a:solidFill>
          <a:latin typeface="Calibri" pitchFamily="34" charset="0"/>
        </a:defRPr>
      </a:lvl4pPr>
      <a:lvl5pPr algn="l" defTabSz="457200" rtl="0" eaLnBrk="0" fontAlgn="base" hangingPunct="0">
        <a:spcBef>
          <a:spcPct val="0"/>
        </a:spcBef>
        <a:spcAft>
          <a:spcPct val="0"/>
        </a:spcAft>
        <a:defRPr sz="2400" b="1">
          <a:solidFill>
            <a:schemeClr val="bg2"/>
          </a:solidFill>
          <a:latin typeface="Calibri" pitchFamily="34" charset="0"/>
        </a:defRPr>
      </a:lvl5pPr>
      <a:lvl6pPr marL="457200" algn="l" defTabSz="457200" rtl="0" fontAlgn="base">
        <a:spcBef>
          <a:spcPct val="0"/>
        </a:spcBef>
        <a:spcAft>
          <a:spcPct val="0"/>
        </a:spcAft>
        <a:defRPr sz="2400" b="1">
          <a:solidFill>
            <a:schemeClr val="bg2"/>
          </a:solidFill>
          <a:latin typeface="Calibri" pitchFamily="34" charset="0"/>
        </a:defRPr>
      </a:lvl6pPr>
      <a:lvl7pPr marL="914400" algn="l" defTabSz="457200" rtl="0" fontAlgn="base">
        <a:spcBef>
          <a:spcPct val="0"/>
        </a:spcBef>
        <a:spcAft>
          <a:spcPct val="0"/>
        </a:spcAft>
        <a:defRPr sz="2400" b="1">
          <a:solidFill>
            <a:schemeClr val="bg2"/>
          </a:solidFill>
          <a:latin typeface="Calibri" pitchFamily="34" charset="0"/>
        </a:defRPr>
      </a:lvl7pPr>
      <a:lvl8pPr marL="1371600" algn="l" defTabSz="457200" rtl="0" fontAlgn="base">
        <a:spcBef>
          <a:spcPct val="0"/>
        </a:spcBef>
        <a:spcAft>
          <a:spcPct val="0"/>
        </a:spcAft>
        <a:defRPr sz="2400" b="1">
          <a:solidFill>
            <a:schemeClr val="bg2"/>
          </a:solidFill>
          <a:latin typeface="Calibri" pitchFamily="34" charset="0"/>
        </a:defRPr>
      </a:lvl8pPr>
      <a:lvl9pPr marL="1828800" algn="l" defTabSz="457200" rtl="0" fontAlgn="base">
        <a:spcBef>
          <a:spcPct val="0"/>
        </a:spcBef>
        <a:spcAft>
          <a:spcPct val="0"/>
        </a:spcAft>
        <a:defRPr sz="2400" b="1">
          <a:solidFill>
            <a:schemeClr val="bg2"/>
          </a:solidFill>
          <a:latin typeface="Calibri" pitchFamily="34" charset="0"/>
        </a:defRPr>
      </a:lvl9pPr>
    </p:titleStyle>
    <p:bodyStyle>
      <a:lvl1pPr marL="342900" indent="-342900" algn="l" defTabSz="457200" rtl="0" eaLnBrk="0" fontAlgn="base" hangingPunct="0">
        <a:spcBef>
          <a:spcPct val="20000"/>
        </a:spcBef>
        <a:spcAft>
          <a:spcPct val="0"/>
        </a:spcAft>
        <a:buClr>
          <a:srgbClr val="0072BC"/>
        </a:buClr>
        <a:buFont typeface="Arial" panose="020B0604020202020204" pitchFamily="34" charset="0"/>
        <a:buChar char="•"/>
        <a:defRPr sz="2400" kern="1200">
          <a:solidFill>
            <a:srgbClr val="7F7F7F"/>
          </a:solidFill>
          <a:latin typeface="+mn-lt"/>
          <a:ea typeface="+mn-ea"/>
          <a:cs typeface="+mn-cs"/>
        </a:defRPr>
      </a:lvl1pPr>
      <a:lvl2pPr marL="742950" indent="-285750" algn="l" defTabSz="457200" rtl="0" eaLnBrk="0" fontAlgn="base" hangingPunct="0">
        <a:spcBef>
          <a:spcPct val="20000"/>
        </a:spcBef>
        <a:spcAft>
          <a:spcPct val="0"/>
        </a:spcAft>
        <a:buClr>
          <a:srgbClr val="0072BC"/>
        </a:buClr>
        <a:buFont typeface="Arial" panose="020B0604020202020204" pitchFamily="34" charset="0"/>
        <a:buChar char="–"/>
        <a:defRPr sz="2000"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Clr>
          <a:srgbClr val="0072BC"/>
        </a:buClr>
        <a:buFont typeface="Arial" panose="020B0604020202020204" pitchFamily="34" charset="0"/>
        <a:buChar char="•"/>
        <a:defRPr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Clr>
          <a:srgbClr val="0072BC"/>
        </a:buClr>
        <a:buFont typeface="Arial" panose="020B0604020202020204" pitchFamily="34" charset="0"/>
        <a:buChar char="–"/>
        <a:defRPr sz="1600" kern="1200">
          <a:solidFill>
            <a:srgbClr val="7F7F7F"/>
          </a:solidFill>
          <a:latin typeface="+mn-lt"/>
          <a:ea typeface="+mn-ea"/>
          <a:cs typeface="+mn-cs"/>
        </a:defRPr>
      </a:lvl4pPr>
      <a:lvl5pPr marL="2057400" indent="-228600" algn="l" defTabSz="457200" rtl="0" eaLnBrk="0" fontAlgn="base" hangingPunct="0">
        <a:spcBef>
          <a:spcPct val="20000"/>
        </a:spcBef>
        <a:spcAft>
          <a:spcPct val="0"/>
        </a:spcAft>
        <a:buClr>
          <a:srgbClr val="0072BC"/>
        </a:buClr>
        <a:buFont typeface="Arial" panose="020B0604020202020204" pitchFamily="34" charset="0"/>
        <a:buChar char="»"/>
        <a:defRPr sz="1600" kern="1200">
          <a:solidFill>
            <a:srgbClr val="7F7F7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95808" y="260648"/>
            <a:ext cx="10972800" cy="418058"/>
          </a:xfrm>
          <a:prstGeom prst="rect">
            <a:avLst/>
          </a:prstGeom>
          <a:ln>
            <a:noFill/>
          </a:ln>
        </p:spPr>
        <p:txBody>
          <a:bodyPr vert="horz" lIns="91440" tIns="45720" rIns="91440" bIns="45720" rtlCol="0" anchor="ctr">
            <a:noAutofit/>
          </a:bodyPr>
          <a:lstStyle/>
          <a:p>
            <a:r>
              <a:rPr lang="en-US" dirty="0" smtClean="0"/>
              <a:t>CLIC PARA EDITAR TÍTULO</a:t>
            </a:r>
            <a:endParaRPr lang="es-ES_tradnl" dirty="0"/>
          </a:p>
        </p:txBody>
      </p:sp>
      <p:sp>
        <p:nvSpPr>
          <p:cNvPr id="3" name="Marcador de texto 2"/>
          <p:cNvSpPr>
            <a:spLocks noGrp="1"/>
          </p:cNvSpPr>
          <p:nvPr>
            <p:ph type="body" idx="1"/>
          </p:nvPr>
        </p:nvSpPr>
        <p:spPr>
          <a:xfrm>
            <a:off x="609600" y="1600201"/>
            <a:ext cx="10972800" cy="3886200"/>
          </a:xfrm>
          <a:prstGeom prst="rect">
            <a:avLst/>
          </a:prstGeom>
        </p:spPr>
        <p:txBody>
          <a:bodyPr vert="horz" lIns="91440" tIns="45720" rIns="91440" bIns="45720" rtlCol="0">
            <a:normAutofit/>
          </a:bodyPr>
          <a:lstStyle/>
          <a:p>
            <a:pPr lvl="0"/>
            <a:r>
              <a:rPr lang="en-US" dirty="0" err="1" smtClean="0"/>
              <a:t>Haga</a:t>
            </a:r>
            <a:r>
              <a:rPr lang="en-US" dirty="0" smtClean="0"/>
              <a:t> </a:t>
            </a:r>
            <a:r>
              <a:rPr lang="en-US" dirty="0" err="1" smtClean="0"/>
              <a:t>clic</a:t>
            </a:r>
            <a:r>
              <a:rPr lang="en-US" dirty="0" smtClean="0"/>
              <a:t> para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del </a:t>
            </a:r>
            <a:r>
              <a:rPr lang="en-US" dirty="0" err="1" smtClean="0"/>
              <a:t>patrón</a:t>
            </a:r>
            <a:endParaRPr lang="en-US" dirty="0" smtClean="0"/>
          </a:p>
          <a:p>
            <a:pPr lvl="1"/>
            <a:r>
              <a:rPr lang="en-US" dirty="0" smtClean="0"/>
              <a:t>Segundo </a:t>
            </a:r>
            <a:r>
              <a:rPr lang="en-US" dirty="0" err="1" smtClean="0"/>
              <a:t>nivel</a:t>
            </a:r>
            <a:endParaRPr lang="en-US" dirty="0" smtClean="0"/>
          </a:p>
          <a:p>
            <a:pPr lvl="2"/>
            <a:r>
              <a:rPr lang="en-US" dirty="0" err="1" smtClean="0"/>
              <a:t>Tercer</a:t>
            </a:r>
            <a:r>
              <a:rPr lang="en-US" dirty="0" smtClean="0"/>
              <a:t> </a:t>
            </a:r>
            <a:r>
              <a:rPr lang="en-US" dirty="0" err="1" smtClean="0"/>
              <a:t>nivel</a:t>
            </a:r>
            <a:endParaRPr lang="en-US" dirty="0" smtClean="0"/>
          </a:p>
          <a:p>
            <a:pPr lvl="3"/>
            <a:r>
              <a:rPr lang="en-US" dirty="0" smtClean="0"/>
              <a:t>Cuarto </a:t>
            </a:r>
            <a:r>
              <a:rPr lang="en-US" dirty="0" err="1" smtClean="0"/>
              <a:t>nivel</a:t>
            </a:r>
            <a:endParaRPr lang="en-US" dirty="0" smtClean="0"/>
          </a:p>
          <a:p>
            <a:pPr lvl="4"/>
            <a:r>
              <a:rPr lang="en-US" dirty="0" smtClean="0"/>
              <a:t>Quinto </a:t>
            </a:r>
            <a:r>
              <a:rPr lang="en-US" dirty="0" err="1" smtClean="0"/>
              <a:t>nivel</a:t>
            </a:r>
            <a:endParaRPr lang="es-ES_tradnl" dirty="0"/>
          </a:p>
        </p:txBody>
      </p:sp>
    </p:spTree>
    <p:extLst>
      <p:ext uri="{BB962C8B-B14F-4D97-AF65-F5344CB8AC3E}">
        <p14:creationId xmlns:p14="http://schemas.microsoft.com/office/powerpoint/2010/main" val="1627731005"/>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timing>
    <p:tnLst>
      <p:par>
        <p:cTn id="1" dur="indefinite" restart="never" nodeType="tmRoot"/>
      </p:par>
    </p:tnLst>
  </p:timing>
  <p:txStyles>
    <p:titleStyle>
      <a:lvl1pPr algn="l" defTabSz="457200" rtl="0" eaLnBrk="1" latinLnBrk="0" hangingPunct="1">
        <a:spcBef>
          <a:spcPct val="0"/>
        </a:spcBef>
        <a:buNone/>
        <a:defRPr sz="24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rgbClr val="0072BC"/>
        </a:buClr>
        <a:buFont typeface="Arial"/>
        <a:buChar char="•"/>
        <a:defRPr sz="2400" kern="1200">
          <a:solidFill>
            <a:schemeClr val="bg1">
              <a:lumMod val="50000"/>
              <a:lumOff val="50000"/>
            </a:schemeClr>
          </a:solidFill>
          <a:latin typeface="+mn-lt"/>
          <a:ea typeface="+mn-ea"/>
          <a:cs typeface="+mn-cs"/>
        </a:defRPr>
      </a:lvl1pPr>
      <a:lvl2pPr marL="742950" indent="-285750" algn="l" defTabSz="457200" rtl="0" eaLnBrk="1" latinLnBrk="0" hangingPunct="1">
        <a:spcBef>
          <a:spcPct val="20000"/>
        </a:spcBef>
        <a:buClr>
          <a:srgbClr val="0072BC"/>
        </a:buClr>
        <a:buFont typeface="Arial"/>
        <a:buChar char="–"/>
        <a:defRPr sz="2000" kern="1200">
          <a:solidFill>
            <a:schemeClr val="bg1">
              <a:lumMod val="50000"/>
              <a:lumOff val="50000"/>
            </a:schemeClr>
          </a:solidFill>
          <a:latin typeface="+mn-lt"/>
          <a:ea typeface="+mn-ea"/>
          <a:cs typeface="+mn-cs"/>
        </a:defRPr>
      </a:lvl2pPr>
      <a:lvl3pPr marL="1143000" indent="-228600" algn="l" defTabSz="457200" rtl="0" eaLnBrk="1" latinLnBrk="0" hangingPunct="1">
        <a:spcBef>
          <a:spcPct val="20000"/>
        </a:spcBef>
        <a:buClr>
          <a:srgbClr val="0072BC"/>
        </a:buClr>
        <a:buFont typeface="Arial"/>
        <a:buChar char="•"/>
        <a:defRPr sz="1800" kern="1200">
          <a:solidFill>
            <a:schemeClr val="bg1">
              <a:lumMod val="50000"/>
              <a:lumOff val="50000"/>
            </a:schemeClr>
          </a:solidFill>
          <a:latin typeface="+mn-lt"/>
          <a:ea typeface="+mn-ea"/>
          <a:cs typeface="+mn-cs"/>
        </a:defRPr>
      </a:lvl3pPr>
      <a:lvl4pPr marL="1600200" indent="-228600" algn="l" defTabSz="457200" rtl="0" eaLnBrk="1" latinLnBrk="0" hangingPunct="1">
        <a:spcBef>
          <a:spcPct val="20000"/>
        </a:spcBef>
        <a:buClr>
          <a:srgbClr val="0072BC"/>
        </a:buClr>
        <a:buFont typeface="Arial"/>
        <a:buChar char="–"/>
        <a:defRPr sz="1600" kern="1200">
          <a:solidFill>
            <a:schemeClr val="bg1">
              <a:lumMod val="50000"/>
              <a:lumOff val="50000"/>
            </a:schemeClr>
          </a:solidFill>
          <a:latin typeface="+mn-lt"/>
          <a:ea typeface="+mn-ea"/>
          <a:cs typeface="+mn-cs"/>
        </a:defRPr>
      </a:lvl4pPr>
      <a:lvl5pPr marL="2057400" indent="-228600" algn="l" defTabSz="457200" rtl="0" eaLnBrk="1" latinLnBrk="0" hangingPunct="1">
        <a:spcBef>
          <a:spcPct val="20000"/>
        </a:spcBef>
        <a:buClr>
          <a:srgbClr val="0072BC"/>
        </a:buClr>
        <a:buFont typeface="Arial"/>
        <a:buChar char="»"/>
        <a:defRPr sz="1600" kern="1200">
          <a:solidFill>
            <a:schemeClr val="bg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_tradnl" dirty="0">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_tradnl" smtClean="0">
                <a:solidFill>
                  <a:prstClr val="black">
                    <a:tint val="75000"/>
                  </a:prstClr>
                </a:solidFill>
              </a:rPr>
              <a:t>Audiencia Pública AHRSC</a:t>
            </a:r>
            <a:endParaRPr lang="es-ES_tradnl" dirty="0">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D09F4-07D8-2149-91CD-23E6C665CA53}" type="slidenum">
              <a:rPr lang="es-ES_tradnl" smtClean="0">
                <a:solidFill>
                  <a:prstClr val="black">
                    <a:tint val="75000"/>
                  </a:prstClr>
                </a:solidFill>
              </a:rPr>
              <a:pPr/>
              <a:t>‹Nº›</a:t>
            </a:fld>
            <a:endParaRPr lang="es-ES_tradnl" dirty="0">
              <a:solidFill>
                <a:prstClr val="black">
                  <a:tint val="75000"/>
                </a:prstClr>
              </a:solidFill>
            </a:endParaRPr>
          </a:p>
        </p:txBody>
      </p:sp>
    </p:spTree>
    <p:extLst>
      <p:ext uri="{BB962C8B-B14F-4D97-AF65-F5344CB8AC3E}">
        <p14:creationId xmlns:p14="http://schemas.microsoft.com/office/powerpoint/2010/main" val="137456955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dirty="0"/>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_tradnl" smtClean="0"/>
              <a:t>Audiencia Pública AHRSC</a:t>
            </a:r>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D09F4-07D8-2149-91CD-23E6C665CA53}" type="slidenum">
              <a:rPr lang="es-ES_tradnl" smtClean="0"/>
              <a:t>‹Nº›</a:t>
            </a:fld>
            <a:endParaRPr lang="es-ES_tradnl" dirty="0"/>
          </a:p>
        </p:txBody>
      </p:sp>
    </p:spTree>
    <p:extLst>
      <p:ext uri="{BB962C8B-B14F-4D97-AF65-F5344CB8AC3E}">
        <p14:creationId xmlns:p14="http://schemas.microsoft.com/office/powerpoint/2010/main" val="161002964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A963E-0144-4B68-AD97-10311F06F8EE}" type="datetimeFigureOut">
              <a:rPr lang="es-AR" smtClean="0"/>
              <a:t>31/10/2017</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AF9EA-29B6-4206-A9B8-953F2DD7343B}" type="slidenum">
              <a:rPr lang="es-AR" smtClean="0"/>
              <a:t>‹Nº›</a:t>
            </a:fld>
            <a:endParaRPr lang="es-AR"/>
          </a:p>
        </p:txBody>
      </p:sp>
    </p:spTree>
    <p:extLst>
      <p:ext uri="{BB962C8B-B14F-4D97-AF65-F5344CB8AC3E}">
        <p14:creationId xmlns:p14="http://schemas.microsoft.com/office/powerpoint/2010/main" val="21659792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3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5.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jpeg"/><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6.xml"/><Relationship Id="rId1" Type="http://schemas.openxmlformats.org/officeDocument/2006/relationships/slideLayout" Target="../slideLayouts/slideLayout18.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28.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oleObject" Target="../embeddings/oleObject5.bin"/><Relationship Id="rId17" Type="http://schemas.openxmlformats.org/officeDocument/2006/relationships/image" Target="../media/image29.wmf"/><Relationship Id="rId2" Type="http://schemas.openxmlformats.org/officeDocument/2006/relationships/slideLayout" Target="../slideLayouts/slideLayout18.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image" Target="../media/image26.wmf"/><Relationship Id="rId11" Type="http://schemas.openxmlformats.org/officeDocument/2006/relationships/image" Target="../media/image32.wmf"/><Relationship Id="rId5" Type="http://schemas.openxmlformats.org/officeDocument/2006/relationships/oleObject" Target="../embeddings/oleObject3.bin"/><Relationship Id="rId15" Type="http://schemas.openxmlformats.org/officeDocument/2006/relationships/image" Target="../media/image34.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 Id="rId1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39616" y="620688"/>
            <a:ext cx="7200800" cy="4320480"/>
          </a:xfrm>
        </p:spPr>
        <p:txBody>
          <a:bodyPr>
            <a:noAutofit/>
          </a:bodyPr>
          <a:lstStyle/>
          <a:p>
            <a:pPr marL="0" lvl="1" algn="ctr" defTabSz="914400" fontAlgn="auto">
              <a:spcBef>
                <a:spcPts val="0"/>
              </a:spcBef>
              <a:spcAft>
                <a:spcPts val="0"/>
              </a:spcAft>
              <a:defRPr/>
            </a:pPr>
            <a:r>
              <a:rPr lang="en-US" sz="4000" dirty="0">
                <a:solidFill>
                  <a:srgbClr val="FFFFFF"/>
                </a:solidFill>
                <a:latin typeface="Franklin Gothic Medium"/>
                <a:cs typeface="Calibri" pitchFamily="34" charset="0"/>
              </a:rPr>
              <a:t>PRECIO MAYORISTA DE LA ENERGIA ELECTRICA</a:t>
            </a:r>
            <a:br>
              <a:rPr lang="en-US" sz="4000" dirty="0">
                <a:solidFill>
                  <a:srgbClr val="FFFFFF"/>
                </a:solidFill>
                <a:latin typeface="Franklin Gothic Medium"/>
                <a:cs typeface="Calibri" pitchFamily="34" charset="0"/>
              </a:rPr>
            </a:br>
            <a:r>
              <a:rPr lang="en-US" sz="3200" dirty="0">
                <a:solidFill>
                  <a:srgbClr val="FFFFFF"/>
                </a:solidFill>
                <a:cs typeface="Calibri" pitchFamily="34" charset="0"/>
              </a:rPr>
              <a:t>Marco Legal - </a:t>
            </a:r>
            <a:r>
              <a:rPr lang="en-US" sz="3200" dirty="0" err="1">
                <a:solidFill>
                  <a:srgbClr val="FFFFFF"/>
                </a:solidFill>
                <a:cs typeface="Calibri" pitchFamily="34" charset="0"/>
              </a:rPr>
              <a:t>Criterios</a:t>
            </a:r>
            <a:r>
              <a:rPr lang="en-US" sz="3200" dirty="0">
                <a:solidFill>
                  <a:srgbClr val="FFFFFF"/>
                </a:solidFill>
                <a:cs typeface="Calibri" pitchFamily="34" charset="0"/>
              </a:rPr>
              <a:t> - </a:t>
            </a:r>
            <a:r>
              <a:rPr lang="en-US" sz="3200" dirty="0" err="1">
                <a:solidFill>
                  <a:srgbClr val="FFFFFF"/>
                </a:solidFill>
                <a:cs typeface="Calibri" pitchFamily="34" charset="0"/>
              </a:rPr>
              <a:t>Procedimientos</a:t>
            </a:r>
            <a:r>
              <a:rPr lang="en-US" sz="3200" dirty="0">
                <a:solidFill>
                  <a:srgbClr val="FFFFFF"/>
                </a:solidFill>
                <a:cs typeface="Calibri" pitchFamily="34" charset="0"/>
              </a:rPr>
              <a:t> - </a:t>
            </a:r>
            <a:r>
              <a:rPr lang="en-US" sz="3200" dirty="0" err="1">
                <a:solidFill>
                  <a:srgbClr val="FFFFFF"/>
                </a:solidFill>
                <a:cs typeface="Calibri" pitchFamily="34" charset="0"/>
              </a:rPr>
              <a:t>Implementación</a:t>
            </a:r>
            <a:r>
              <a:rPr lang="en-US" sz="3200" dirty="0">
                <a:solidFill>
                  <a:srgbClr val="FFFFFF"/>
                </a:solidFill>
                <a:cs typeface="Calibri" pitchFamily="34" charset="0"/>
              </a:rPr>
              <a:t> </a:t>
            </a:r>
            <a:r>
              <a:rPr lang="en-US" sz="3200" dirty="0" smtClean="0">
                <a:solidFill>
                  <a:srgbClr val="FFFFFF"/>
                </a:solidFill>
                <a:cs typeface="Calibri" pitchFamily="34" charset="0"/>
              </a:rPr>
              <a:t/>
            </a:r>
            <a:br>
              <a:rPr lang="en-US" sz="3200" dirty="0" smtClean="0">
                <a:solidFill>
                  <a:srgbClr val="FFFFFF"/>
                </a:solidFill>
                <a:cs typeface="Calibri" pitchFamily="34" charset="0"/>
              </a:rPr>
            </a:br>
            <a:r>
              <a:rPr lang="en-US" sz="3200" dirty="0" err="1" smtClean="0">
                <a:solidFill>
                  <a:srgbClr val="FFFFFF"/>
                </a:solidFill>
                <a:cs typeface="Calibri" pitchFamily="34" charset="0"/>
              </a:rPr>
              <a:t>Audiencia</a:t>
            </a:r>
            <a:r>
              <a:rPr lang="en-US" sz="3200" dirty="0" smtClean="0">
                <a:solidFill>
                  <a:srgbClr val="FFFFFF"/>
                </a:solidFill>
                <a:cs typeface="Calibri" pitchFamily="34" charset="0"/>
              </a:rPr>
              <a:t> </a:t>
            </a:r>
            <a:r>
              <a:rPr lang="en-US" sz="3200" dirty="0" err="1" smtClean="0">
                <a:solidFill>
                  <a:srgbClr val="FFFFFF"/>
                </a:solidFill>
                <a:cs typeface="Calibri" pitchFamily="34" charset="0"/>
              </a:rPr>
              <a:t>Pública</a:t>
            </a:r>
            <a:r>
              <a:rPr lang="en-US" sz="3200" dirty="0" smtClean="0">
                <a:solidFill>
                  <a:srgbClr val="FFFFFF"/>
                </a:solidFill>
                <a:cs typeface="Calibri" pitchFamily="34" charset="0"/>
              </a:rPr>
              <a:t/>
            </a:r>
            <a:br>
              <a:rPr lang="en-US" sz="3200" dirty="0" smtClean="0">
                <a:solidFill>
                  <a:srgbClr val="FFFFFF"/>
                </a:solidFill>
                <a:cs typeface="Calibri" pitchFamily="34" charset="0"/>
              </a:rPr>
            </a:br>
            <a:r>
              <a:rPr lang="en-US" sz="3200" dirty="0">
                <a:solidFill>
                  <a:srgbClr val="FFFFFF"/>
                </a:solidFill>
                <a:cs typeface="Calibri" pitchFamily="34" charset="0"/>
              </a:rPr>
              <a:t/>
            </a:r>
            <a:br>
              <a:rPr lang="en-US" sz="3200" dirty="0">
                <a:solidFill>
                  <a:srgbClr val="FFFFFF"/>
                </a:solidFill>
                <a:cs typeface="Calibri" pitchFamily="34" charset="0"/>
              </a:rPr>
            </a:br>
            <a:r>
              <a:rPr lang="en-US" sz="2000" dirty="0">
                <a:solidFill>
                  <a:srgbClr val="FFFFFF"/>
                </a:solidFill>
                <a:cs typeface="Calibri" pitchFamily="34" charset="0"/>
              </a:rPr>
              <a:t>Buenos Aires – </a:t>
            </a:r>
            <a:r>
              <a:rPr lang="en-US" sz="2000" dirty="0" smtClean="0">
                <a:solidFill>
                  <a:srgbClr val="FFFFFF"/>
                </a:solidFill>
                <a:cs typeface="Calibri" pitchFamily="34" charset="0"/>
              </a:rPr>
              <a:t>17 de </a:t>
            </a:r>
            <a:r>
              <a:rPr lang="en-US" sz="2000" dirty="0" err="1" smtClean="0">
                <a:solidFill>
                  <a:srgbClr val="FFFFFF"/>
                </a:solidFill>
                <a:cs typeface="Calibri" pitchFamily="34" charset="0"/>
              </a:rPr>
              <a:t>Noviembre</a:t>
            </a:r>
            <a:r>
              <a:rPr lang="en-US" sz="2000" dirty="0" smtClean="0">
                <a:solidFill>
                  <a:srgbClr val="FFFFFF"/>
                </a:solidFill>
                <a:cs typeface="Calibri" pitchFamily="34" charset="0"/>
              </a:rPr>
              <a:t> </a:t>
            </a:r>
            <a:r>
              <a:rPr lang="en-US" sz="2000" dirty="0">
                <a:solidFill>
                  <a:srgbClr val="FFFFFF"/>
                </a:solidFill>
                <a:cs typeface="Calibri" pitchFamily="34" charset="0"/>
              </a:rPr>
              <a:t>de 2017</a:t>
            </a:r>
            <a:endParaRPr lang="en-US" sz="3200" dirty="0">
              <a:solidFill>
                <a:srgbClr val="FFFFFF"/>
              </a:solidFill>
              <a:cs typeface="Calibri" pitchFamily="34" charset="0"/>
            </a:endParaRPr>
          </a:p>
        </p:txBody>
      </p:sp>
      <p:sp>
        <p:nvSpPr>
          <p:cNvPr id="4" name="3 Rectángulo"/>
          <p:cNvSpPr/>
          <p:nvPr/>
        </p:nvSpPr>
        <p:spPr>
          <a:xfrm>
            <a:off x="8832304" y="5085184"/>
            <a:ext cx="2952328" cy="12241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2 Subtítulo"/>
          <p:cNvSpPr txBox="1">
            <a:spLocks/>
          </p:cNvSpPr>
          <p:nvPr/>
        </p:nvSpPr>
        <p:spPr>
          <a:xfrm>
            <a:off x="7032105" y="5157192"/>
            <a:ext cx="4464496" cy="10374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lang="es-ES_tradnl" sz="2000" b="0" i="0" u="none" strike="noStrike" kern="1200" cap="none" baseline="0">
                <a:solidFill>
                  <a:schemeClr val="bg1"/>
                </a:solidFill>
                <a:latin typeface="Roboto Medium" pitchFamily="2" charset="0"/>
                <a:ea typeface="Roboto Medium" pitchFamily="2" charset="0"/>
                <a:cs typeface="Roboto Medium" pitchFamily="2" charset="0"/>
                <a:sym typeface="Arial"/>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a:buNone/>
              <a:tabLst/>
              <a:defRPr/>
            </a:pPr>
            <a:endPar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endParaRPr>
          </a:p>
          <a:p>
            <a:pPr marL="0" marR="0" lvl="0" indent="0" algn="r" defTabSz="914400" rtl="0" eaLnBrk="1" fontAlgn="auto" latinLnBrk="0" hangingPunct="1">
              <a:lnSpc>
                <a:spcPct val="90000"/>
              </a:lnSpc>
              <a:spcBef>
                <a:spcPts val="0"/>
              </a:spcBef>
              <a:spcAft>
                <a:spcPts val="0"/>
              </a:spcAft>
              <a:buClrTx/>
              <a:buSzTx/>
              <a:buFont typeface="Arial"/>
              <a:buNone/>
              <a:tabLst/>
              <a:defRPr/>
            </a:pPr>
            <a:r>
              <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rPr>
              <a:t>Secretaria de Energía Eléctrica</a:t>
            </a:r>
          </a:p>
        </p:txBody>
      </p:sp>
    </p:spTree>
    <p:extLst>
      <p:ext uri="{BB962C8B-B14F-4D97-AF65-F5344CB8AC3E}">
        <p14:creationId xmlns:p14="http://schemas.microsoft.com/office/powerpoint/2010/main" val="235607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a:bodyPr>
          <a:lstStyle/>
          <a:p>
            <a:r>
              <a:rPr lang="es-AR" sz="2800" dirty="0" smtClean="0">
                <a:latin typeface="+mn-lt"/>
              </a:rPr>
              <a:t>Normalización de Precios Mayoristas</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Imagen 2"/>
          <p:cNvPicPr>
            <a:picLocks noChangeAspect="1"/>
          </p:cNvPicPr>
          <p:nvPr/>
        </p:nvPicPr>
        <p:blipFill>
          <a:blip r:embed="rId2"/>
          <a:stretch>
            <a:fillRect/>
          </a:stretch>
        </p:blipFill>
        <p:spPr>
          <a:xfrm>
            <a:off x="615733" y="908720"/>
            <a:ext cx="8288579" cy="5025188"/>
          </a:xfrm>
          <a:prstGeom prst="rect">
            <a:avLst/>
          </a:prstGeom>
        </p:spPr>
      </p:pic>
      <p:sp>
        <p:nvSpPr>
          <p:cNvPr id="11" name="Rectángulo 1"/>
          <p:cNvSpPr/>
          <p:nvPr/>
        </p:nvSpPr>
        <p:spPr>
          <a:xfrm>
            <a:off x="9624392" y="1484784"/>
            <a:ext cx="2031673" cy="3885679"/>
          </a:xfrm>
          <a:prstGeom prst="rect">
            <a:avLst/>
          </a:prstGeom>
          <a:solidFill>
            <a:schemeClr val="accent1">
              <a:lumMod val="75000"/>
            </a:schemeClr>
          </a:solidFill>
          <a:effectLst/>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rPr>
              <a:t>Cobertura PEST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rPr>
              <a:t>2015 =&gt; 15%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rPr>
              <a:t>2016 =&gt; 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rPr>
              <a:t>2017 =&gt; 47%</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smtClean="0">
                <a:ln w="12700">
                  <a:noFill/>
                  <a:prstDash val="solid"/>
                </a:ln>
                <a:solidFill>
                  <a:prstClr val="white"/>
                </a:solidFill>
                <a:latin typeface="Franklin Gothic Demi Cond"/>
                <a:cs typeface="+mn-cs"/>
              </a:rPr>
              <a:t>(ene </a:t>
            </a:r>
            <a:r>
              <a:rPr lang="es-ES" sz="2000" dirty="0" err="1" smtClean="0">
                <a:ln w="12700">
                  <a:noFill/>
                  <a:prstDash val="solid"/>
                </a:ln>
                <a:solidFill>
                  <a:prstClr val="white"/>
                </a:solidFill>
                <a:latin typeface="Franklin Gothic Demi Cond"/>
                <a:cs typeface="+mn-cs"/>
              </a:rPr>
              <a:t>ago</a:t>
            </a:r>
            <a:r>
              <a:rPr lang="es-ES" sz="2000" dirty="0" smtClean="0">
                <a:ln w="12700">
                  <a:noFill/>
                  <a:prstDash val="solid"/>
                </a:ln>
                <a:solidFill>
                  <a:prstClr val="white"/>
                </a:solidFill>
                <a:latin typeface="Franklin Gothic Demi Cond"/>
                <a:cs typeface="+mn-cs"/>
              </a:rPr>
              <a:t>)</a:t>
            </a:r>
            <a:endParaRPr kumimoji="0" lang="es-ES" sz="2000" b="0" i="0" u="none" strike="noStrike" kern="1200" cap="none" spc="0" normalizeH="0" baseline="0" noProof="0" dirty="0">
              <a:ln w="12700">
                <a:noFill/>
                <a:prstDash val="solid"/>
              </a:ln>
              <a:solidFill>
                <a:prstClr val="white"/>
              </a:solidFill>
              <a:effectLst/>
              <a:uLnTx/>
              <a:uFillTx/>
              <a:latin typeface="Franklin Gothic Demi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w="12700">
                <a:noFill/>
                <a:prstDash val="solid"/>
              </a:ln>
              <a:solidFill>
                <a:prstClr val="white"/>
              </a:solidFill>
              <a:effectLst/>
              <a:uLnTx/>
              <a:uFillTx/>
              <a:latin typeface="Franklin Gothic Demi Con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smtClean="0">
                <a:ln w="12700">
                  <a:noFill/>
                  <a:prstDash val="solid"/>
                </a:ln>
                <a:solidFill>
                  <a:prstClr val="white"/>
                </a:solidFill>
                <a:effectLst/>
                <a:uLnTx/>
                <a:uFillTx/>
                <a:latin typeface="Franklin Gothic Demi Cond"/>
                <a:ea typeface="+mn-ea"/>
                <a:cs typeface="+mn-cs"/>
              </a:rPr>
              <a:t>Tarifa social reducida para 30% de los usuarios residenciales</a:t>
            </a:r>
          </a:p>
        </p:txBody>
      </p:sp>
      <p:sp>
        <p:nvSpPr>
          <p:cNvPr id="8"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132429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3200" dirty="0" smtClean="0">
                <a:latin typeface="+mn-lt"/>
              </a:rPr>
              <a:t>Conducta de Pago en el MEM</a:t>
            </a:r>
            <a:endParaRPr lang="es-AR" sz="2800"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4 CuadroTexto"/>
          <p:cNvSpPr txBox="1"/>
          <p:nvPr/>
        </p:nvSpPr>
        <p:spPr>
          <a:xfrm>
            <a:off x="609600" y="685800"/>
            <a:ext cx="10287000" cy="400110"/>
          </a:xfrm>
          <a:prstGeom prst="rect">
            <a:avLst/>
          </a:prstGeom>
          <a:solidFill>
            <a:schemeClr val="bg2"/>
          </a:solidFill>
        </p:spPr>
        <p:txBody>
          <a:bodyPr wrap="square" rtlCol="0">
            <a:spAutoFit/>
          </a:bodyPr>
          <a:lstStyle>
            <a:defPPr>
              <a:defRPr lang="es-AR"/>
            </a:defPPr>
            <a:lvl1pPr>
              <a:defRPr sz="2000">
                <a:solidFill>
                  <a:schemeClr val="accent6">
                    <a:lumMod val="10000"/>
                  </a:schemeClr>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smtClean="0">
                <a:ln>
                  <a:noFill/>
                </a:ln>
                <a:solidFill>
                  <a:srgbClr val="70AD47">
                    <a:lumMod val="10000"/>
                  </a:srgbClr>
                </a:solidFill>
                <a:effectLst/>
                <a:uLnTx/>
                <a:uFillTx/>
                <a:latin typeface="Calibri Light"/>
                <a:ea typeface="+mn-ea"/>
                <a:cs typeface="+mn-cs"/>
              </a:rPr>
              <a:t>Porcentaje Cobranza a Distribuidores</a:t>
            </a:r>
            <a:endParaRPr kumimoji="0" lang="es-AR" sz="2000" b="0" i="0" u="none" strike="noStrike" kern="1200" cap="none" spc="0" normalizeH="0" baseline="0" noProof="0" dirty="0">
              <a:ln>
                <a:noFill/>
              </a:ln>
              <a:solidFill>
                <a:srgbClr val="70AD47">
                  <a:lumMod val="10000"/>
                </a:srgbClr>
              </a:solidFill>
              <a:effectLst/>
              <a:uLnTx/>
              <a:uFillTx/>
              <a:latin typeface="Calibri Light"/>
              <a:ea typeface="+mn-ea"/>
              <a:cs typeface="+mn-cs"/>
            </a:endParaRPr>
          </a:p>
        </p:txBody>
      </p:sp>
      <p:graphicFrame>
        <p:nvGraphicFramePr>
          <p:cNvPr id="10" name="Tabla 10"/>
          <p:cNvGraphicFramePr>
            <a:graphicFrameLocks noGrp="1"/>
          </p:cNvGraphicFramePr>
          <p:nvPr>
            <p:extLst/>
          </p:nvPr>
        </p:nvGraphicFramePr>
        <p:xfrm>
          <a:off x="1981200" y="1219200"/>
          <a:ext cx="8915400" cy="628650"/>
        </p:xfrm>
        <a:graphic>
          <a:graphicData uri="http://schemas.openxmlformats.org/drawingml/2006/table">
            <a:tbl>
              <a:tblPr/>
              <a:tblGrid>
                <a:gridCol w="4161201">
                  <a:extLst>
                    <a:ext uri="{9D8B030D-6E8A-4147-A177-3AD203B41FA5}">
                      <a16:colId xmlns:a16="http://schemas.microsoft.com/office/drawing/2014/main" xmlns="" val="1820385795"/>
                    </a:ext>
                  </a:extLst>
                </a:gridCol>
                <a:gridCol w="1584733">
                  <a:extLst>
                    <a:ext uri="{9D8B030D-6E8A-4147-A177-3AD203B41FA5}">
                      <a16:colId xmlns:a16="http://schemas.microsoft.com/office/drawing/2014/main" xmlns="" val="443529549"/>
                    </a:ext>
                  </a:extLst>
                </a:gridCol>
                <a:gridCol w="1584733">
                  <a:extLst>
                    <a:ext uri="{9D8B030D-6E8A-4147-A177-3AD203B41FA5}">
                      <a16:colId xmlns:a16="http://schemas.microsoft.com/office/drawing/2014/main" xmlns="" val="212779479"/>
                    </a:ext>
                  </a:extLst>
                </a:gridCol>
                <a:gridCol w="1584733">
                  <a:extLst>
                    <a:ext uri="{9D8B030D-6E8A-4147-A177-3AD203B41FA5}">
                      <a16:colId xmlns:a16="http://schemas.microsoft.com/office/drawing/2014/main" xmlns="" val="3232540201"/>
                    </a:ext>
                  </a:extLst>
                </a:gridCol>
              </a:tblGrid>
              <a:tr h="266700">
                <a:tc>
                  <a:txBody>
                    <a:bodyPr/>
                    <a:lstStyle/>
                    <a:p>
                      <a:pPr algn="l" rtl="0" fontAlgn="ctr"/>
                      <a:r>
                        <a:rPr lang="es-AR" sz="2000" b="0" i="0" u="none" strike="noStrike" dirty="0">
                          <a:solidFill>
                            <a:srgbClr val="000000"/>
                          </a:solidFill>
                          <a:effectLst/>
                          <a:latin typeface="Franklin Gothic Demi Cond" panose="020B0706030402020204" pitchFamily="34" charset="0"/>
                        </a:rPr>
                        <a:t> </a:t>
                      </a:r>
                    </a:p>
                  </a:txBody>
                  <a:tcPr marL="428625" marR="9525" marT="9525" marB="0" anchor="ctr">
                    <a:lnL>
                      <a:noFill/>
                    </a:lnL>
                    <a:lnR>
                      <a:noFill/>
                    </a:lnR>
                    <a:lnT>
                      <a:noFill/>
                    </a:lnT>
                    <a:lnB>
                      <a:noFill/>
                    </a:lnB>
                    <a:solidFill>
                      <a:srgbClr val="FFFFFF"/>
                    </a:solidFill>
                  </a:tcPr>
                </a:tc>
                <a:tc>
                  <a:txBody>
                    <a:bodyPr/>
                    <a:lstStyle/>
                    <a:p>
                      <a:pPr algn="ctr" rtl="0" fontAlgn="b"/>
                      <a:r>
                        <a:rPr lang="es-AR" sz="1600" b="0" i="0" u="none" strike="noStrike" dirty="0" err="1" smtClean="0">
                          <a:solidFill>
                            <a:srgbClr val="000000"/>
                          </a:solidFill>
                          <a:effectLst/>
                          <a:latin typeface="Franklin Gothic Demi Cond" panose="020B0706030402020204" pitchFamily="34" charset="0"/>
                        </a:rPr>
                        <a:t>Prom</a:t>
                      </a:r>
                      <a:r>
                        <a:rPr lang="es-AR" sz="1600" b="0" i="0" u="none" strike="noStrike" dirty="0" smtClean="0">
                          <a:solidFill>
                            <a:srgbClr val="000000"/>
                          </a:solidFill>
                          <a:effectLst/>
                          <a:latin typeface="Franklin Gothic Demi Cond" panose="020B0706030402020204" pitchFamily="34" charset="0"/>
                        </a:rPr>
                        <a:t> </a:t>
                      </a:r>
                      <a:r>
                        <a:rPr lang="es-AR" sz="2000" b="0" i="0" u="none" strike="noStrike" dirty="0" smtClean="0">
                          <a:solidFill>
                            <a:srgbClr val="000000"/>
                          </a:solidFill>
                          <a:effectLst/>
                          <a:latin typeface="Franklin Gothic Demi Cond" panose="020B0706030402020204" pitchFamily="34" charset="0"/>
                        </a:rPr>
                        <a:t>2015</a:t>
                      </a:r>
                      <a:endParaRPr lang="es-AR" sz="2000" b="0" i="0" u="none" strike="noStrike" dirty="0">
                        <a:solidFill>
                          <a:srgbClr val="000000"/>
                        </a:solidFill>
                        <a:effectLst/>
                        <a:latin typeface="Franklin Gothic Demi Cond" panose="020B0706030402020204" pitchFamily="34" charset="0"/>
                      </a:endParaRPr>
                    </a:p>
                  </a:txBody>
                  <a:tcPr marL="9525" marR="9525" marT="9525" marB="0" anchor="b">
                    <a:lnL>
                      <a:noFill/>
                    </a:lnL>
                    <a:lnR>
                      <a:noFill/>
                    </a:lnR>
                    <a:lnT>
                      <a:noFill/>
                    </a:lnT>
                    <a:lnB>
                      <a:noFill/>
                    </a:lnB>
                    <a:solidFill>
                      <a:srgbClr val="F2F2F2"/>
                    </a:solidFill>
                  </a:tcPr>
                </a:tc>
                <a:tc>
                  <a:txBody>
                    <a:bodyPr/>
                    <a:lstStyle/>
                    <a:p>
                      <a:pPr algn="ctr" rtl="0" fontAlgn="ctr"/>
                      <a:r>
                        <a:rPr lang="es-AR" sz="1600" b="0" i="0" u="none" strike="noStrike" dirty="0" err="1" smtClean="0">
                          <a:solidFill>
                            <a:srgbClr val="000000"/>
                          </a:solidFill>
                          <a:effectLst/>
                          <a:latin typeface="Franklin Gothic Demi Cond" panose="020B0706030402020204" pitchFamily="34" charset="0"/>
                        </a:rPr>
                        <a:t>Prom</a:t>
                      </a:r>
                      <a:r>
                        <a:rPr lang="es-AR" sz="1600" b="0" i="0" u="none" strike="noStrike" dirty="0" smtClean="0">
                          <a:solidFill>
                            <a:srgbClr val="000000"/>
                          </a:solidFill>
                          <a:effectLst/>
                          <a:latin typeface="Franklin Gothic Demi Cond" panose="020B0706030402020204" pitchFamily="34" charset="0"/>
                        </a:rPr>
                        <a:t> </a:t>
                      </a:r>
                      <a:r>
                        <a:rPr lang="es-AR" sz="2000" b="0" i="0" u="none" strike="noStrike" dirty="0" smtClean="0">
                          <a:solidFill>
                            <a:srgbClr val="000000"/>
                          </a:solidFill>
                          <a:effectLst/>
                          <a:latin typeface="Franklin Gothic Demi Cond" panose="020B0706030402020204" pitchFamily="34" charset="0"/>
                        </a:rPr>
                        <a:t>2016</a:t>
                      </a:r>
                      <a:endParaRPr lang="es-AR" sz="2000" b="0" i="0" u="none" strike="noStrike" dirty="0">
                        <a:solidFill>
                          <a:srgbClr val="000000"/>
                        </a:solidFill>
                        <a:effectLst/>
                        <a:latin typeface="Franklin Gothic Demi Cond" panose="020B0706030402020204" pitchFamily="34" charset="0"/>
                      </a:endParaRPr>
                    </a:p>
                  </a:txBody>
                  <a:tcPr marL="9525" marR="9525" marT="9525" marB="0" anchor="ctr">
                    <a:lnL>
                      <a:noFill/>
                    </a:lnL>
                    <a:lnR>
                      <a:noFill/>
                    </a:lnR>
                    <a:lnT>
                      <a:noFill/>
                    </a:lnT>
                    <a:lnB>
                      <a:noFill/>
                    </a:lnB>
                    <a:solidFill>
                      <a:srgbClr val="FFFFFF"/>
                    </a:solidFill>
                  </a:tcPr>
                </a:tc>
                <a:tc>
                  <a:txBody>
                    <a:bodyPr/>
                    <a:lstStyle/>
                    <a:p>
                      <a:pPr algn="ctr" rtl="0" fontAlgn="b"/>
                      <a:r>
                        <a:rPr lang="es-AR" sz="1600" b="0" i="0" u="none" strike="noStrike" dirty="0" err="1" smtClean="0">
                          <a:solidFill>
                            <a:srgbClr val="000000"/>
                          </a:solidFill>
                          <a:effectLst/>
                          <a:latin typeface="Franklin Gothic Demi Cond" panose="020B0706030402020204" pitchFamily="34" charset="0"/>
                        </a:rPr>
                        <a:t>Prom</a:t>
                      </a:r>
                      <a:r>
                        <a:rPr lang="es-AR" sz="1600" b="0" i="0" u="none" strike="noStrike" dirty="0" smtClean="0">
                          <a:solidFill>
                            <a:srgbClr val="000000"/>
                          </a:solidFill>
                          <a:effectLst/>
                          <a:latin typeface="Franklin Gothic Demi Cond" panose="020B0706030402020204" pitchFamily="34" charset="0"/>
                        </a:rPr>
                        <a:t> </a:t>
                      </a:r>
                      <a:r>
                        <a:rPr lang="es-AR" sz="2000" b="0" i="0" u="none" strike="noStrike" dirty="0" smtClean="0">
                          <a:solidFill>
                            <a:srgbClr val="000000"/>
                          </a:solidFill>
                          <a:effectLst/>
                          <a:latin typeface="Franklin Gothic Demi Cond" panose="020B0706030402020204" pitchFamily="34" charset="0"/>
                        </a:rPr>
                        <a:t>2017</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xmlns="" val="2919817132"/>
                  </a:ext>
                </a:extLst>
              </a:tr>
              <a:tr h="266700">
                <a:tc>
                  <a:txBody>
                    <a:bodyPr/>
                    <a:lstStyle/>
                    <a:p>
                      <a:pPr algn="l" rtl="0" fontAlgn="ctr"/>
                      <a:r>
                        <a:rPr lang="es-AR" sz="2000" b="0" i="0" u="none" strike="noStrike" dirty="0" smtClean="0">
                          <a:solidFill>
                            <a:srgbClr val="000000"/>
                          </a:solidFill>
                          <a:effectLst/>
                          <a:latin typeface="Calibri" panose="020F0502020204030204" pitchFamily="34" charset="0"/>
                        </a:rPr>
                        <a:t>% COBRANZA</a:t>
                      </a:r>
                      <a:endParaRPr lang="es-AR" sz="2000" b="0" i="0" u="none" strike="noStrike" dirty="0">
                        <a:solidFill>
                          <a:srgbClr val="000000"/>
                        </a:solidFill>
                        <a:effectLst/>
                        <a:latin typeface="Calibri" panose="020F0502020204030204" pitchFamily="34" charset="0"/>
                      </a:endParaRPr>
                    </a:p>
                  </a:txBody>
                  <a:tcPr marL="428625" marR="9525" marT="9525" marB="0" anchor="ctr">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rtl="0" fontAlgn="ctr"/>
                      <a:r>
                        <a:rPr lang="es-AR" sz="2000" b="0" i="0" u="none" strike="noStrike" dirty="0" smtClean="0">
                          <a:solidFill>
                            <a:srgbClr val="000000"/>
                          </a:solidFill>
                          <a:effectLst/>
                          <a:latin typeface="Calibri" panose="020F0502020204030204" pitchFamily="34" charset="0"/>
                        </a:rPr>
                        <a:t>45%</a:t>
                      </a:r>
                      <a:endParaRPr lang="es-AR" sz="2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solidFill>
                      <a:srgbClr val="F2F2F2"/>
                    </a:solidFill>
                  </a:tcPr>
                </a:tc>
                <a:tc>
                  <a:txBody>
                    <a:bodyPr/>
                    <a:lstStyle/>
                    <a:p>
                      <a:pPr algn="ctr" rtl="0" fontAlgn="ctr"/>
                      <a:r>
                        <a:rPr lang="es-AR" sz="2000" b="0" i="0" u="none" strike="noStrike" dirty="0" smtClean="0">
                          <a:solidFill>
                            <a:srgbClr val="000000"/>
                          </a:solidFill>
                          <a:effectLst/>
                          <a:latin typeface="Calibri" panose="020F0502020204030204" pitchFamily="34" charset="0"/>
                        </a:rPr>
                        <a:t>73%</a:t>
                      </a:r>
                      <a:endParaRPr lang="es-AR" sz="2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rtl="0" fontAlgn="ctr"/>
                      <a:r>
                        <a:rPr lang="es-AR" sz="2000" b="0" i="0" u="none" strike="noStrike" dirty="0" smtClean="0">
                          <a:solidFill>
                            <a:srgbClr val="000000"/>
                          </a:solidFill>
                          <a:effectLst/>
                          <a:latin typeface="Calibri" panose="020F0502020204030204" pitchFamily="34" charset="0"/>
                        </a:rPr>
                        <a:t>87%</a:t>
                      </a:r>
                      <a:endParaRPr lang="es-AR" sz="2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453051389"/>
                  </a:ext>
                </a:extLst>
              </a:tr>
            </a:tbl>
          </a:graphicData>
        </a:graphic>
      </p:graphicFrame>
      <p:graphicFrame>
        <p:nvGraphicFramePr>
          <p:cNvPr id="12" name="Gráfico 8"/>
          <p:cNvGraphicFramePr>
            <a:graphicFrameLocks noGrp="1"/>
          </p:cNvGraphicFramePr>
          <p:nvPr>
            <p:extLst/>
          </p:nvPr>
        </p:nvGraphicFramePr>
        <p:xfrm>
          <a:off x="609600" y="2060848"/>
          <a:ext cx="10287000" cy="3797300"/>
        </p:xfrm>
        <a:graphic>
          <a:graphicData uri="http://schemas.openxmlformats.org/drawingml/2006/chart">
            <c:chart xmlns:c="http://schemas.openxmlformats.org/drawingml/2006/chart" xmlns:r="http://schemas.openxmlformats.org/officeDocument/2006/relationships" r:id="rId2"/>
          </a:graphicData>
        </a:graphic>
      </p:graphicFrame>
      <p:sp>
        <p:nvSpPr>
          <p:cNvPr id="2" name="1 Elipse"/>
          <p:cNvSpPr/>
          <p:nvPr/>
        </p:nvSpPr>
        <p:spPr>
          <a:xfrm>
            <a:off x="3863752" y="3793232"/>
            <a:ext cx="792088" cy="288032"/>
          </a:xfrm>
          <a:prstGeom prst="ellipse">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12 Elipse"/>
          <p:cNvSpPr/>
          <p:nvPr/>
        </p:nvSpPr>
        <p:spPr>
          <a:xfrm>
            <a:off x="8256240" y="2786033"/>
            <a:ext cx="936104" cy="316835"/>
          </a:xfrm>
          <a:prstGeom prst="ellipse">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9550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2" grpId="0">
        <p:bldAsOne/>
      </p:bldGraphic>
      <p:bldP spid="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fontScale="90000"/>
          </a:bodyPr>
          <a:lstStyle/>
          <a:p>
            <a:r>
              <a:rPr lang="es-AR" sz="2800" dirty="0" smtClean="0">
                <a:latin typeface="+mn-lt"/>
              </a:rPr>
              <a:t>Normalización de Precios Mayoristas – Generación Existente</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ángulo 1"/>
          <p:cNvSpPr/>
          <p:nvPr/>
        </p:nvSpPr>
        <p:spPr>
          <a:xfrm>
            <a:off x="344905" y="1179909"/>
            <a:ext cx="11502190" cy="1384995"/>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AR" sz="2800" b="0" i="0" u="none" strike="noStrike" kern="1200" cap="none" spc="0" normalizeH="0" baseline="0" noProof="0" dirty="0">
                <a:ln>
                  <a:noFill/>
                </a:ln>
                <a:solidFill>
                  <a:prstClr val="black"/>
                </a:solidFill>
                <a:effectLst/>
                <a:uLnTx/>
                <a:uFillTx/>
                <a:latin typeface="Calibri Light"/>
                <a:ea typeface="+mn-ea"/>
                <a:cs typeface="+mn-cs"/>
              </a:rPr>
              <a:t>Reglamentación de la remuneración de la </a:t>
            </a:r>
            <a:r>
              <a:rPr kumimoji="0" lang="es-AR" sz="2800" b="1" i="0" u="none" strike="noStrike" kern="1200" cap="none" spc="0" normalizeH="0" baseline="0" noProof="0" dirty="0">
                <a:ln>
                  <a:noFill/>
                </a:ln>
                <a:solidFill>
                  <a:prstClr val="black"/>
                </a:solidFill>
                <a:effectLst/>
                <a:uLnTx/>
                <a:uFillTx/>
                <a:latin typeface="Calibri Light"/>
                <a:ea typeface="+mn-ea"/>
                <a:cs typeface="+mn-cs"/>
              </a:rPr>
              <a:t>generación</a:t>
            </a:r>
            <a:r>
              <a:rPr kumimoji="0" lang="es-AR" sz="2800" b="0" i="0" u="none" strike="noStrike" kern="1200" cap="none" spc="0" normalizeH="0" baseline="0" noProof="0" dirty="0">
                <a:ln>
                  <a:noFill/>
                </a:ln>
                <a:solidFill>
                  <a:prstClr val="black"/>
                </a:solidFill>
                <a:effectLst/>
                <a:uLnTx/>
                <a:uFillTx/>
                <a:latin typeface="Calibri Light"/>
                <a:ea typeface="+mn-ea"/>
                <a:cs typeface="+mn-cs"/>
              </a:rPr>
              <a:t> convencional térmica e hidráulica </a:t>
            </a:r>
            <a:r>
              <a:rPr kumimoji="0" lang="es-AR" sz="2800" b="1" i="0" u="none" strike="noStrike" kern="1200" cap="none" spc="0" normalizeH="0" baseline="0" noProof="0" dirty="0">
                <a:ln>
                  <a:noFill/>
                </a:ln>
                <a:solidFill>
                  <a:prstClr val="black"/>
                </a:solidFill>
                <a:effectLst/>
                <a:uLnTx/>
                <a:uFillTx/>
                <a:latin typeface="Calibri Light"/>
                <a:ea typeface="+mn-ea"/>
                <a:cs typeface="+mn-cs"/>
              </a:rPr>
              <a:t>existente</a:t>
            </a:r>
            <a:r>
              <a:rPr kumimoji="0" lang="es-AR" sz="2800" b="0" i="0" u="none" strike="noStrike" kern="1200" cap="none" spc="0" normalizeH="0" baseline="0" noProof="0" dirty="0">
                <a:ln>
                  <a:noFill/>
                </a:ln>
                <a:solidFill>
                  <a:prstClr val="black"/>
                </a:solidFill>
                <a:effectLst/>
                <a:uLnTx/>
                <a:uFillTx/>
                <a:latin typeface="Calibri Light"/>
                <a:ea typeface="+mn-ea"/>
                <a:cs typeface="+mn-cs"/>
              </a:rPr>
              <a:t>, simplificando y generalizando la remuneración, con señales hacia una disponibilidad garantizada.</a:t>
            </a:r>
          </a:p>
        </p:txBody>
      </p:sp>
      <p:sp>
        <p:nvSpPr>
          <p:cNvPr id="12" name="Flecha abajo 2"/>
          <p:cNvSpPr/>
          <p:nvPr/>
        </p:nvSpPr>
        <p:spPr>
          <a:xfrm>
            <a:off x="6694903" y="2780928"/>
            <a:ext cx="409074" cy="48442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398" y="3213104"/>
            <a:ext cx="5856000" cy="1152000"/>
          </a:xfrm>
          <a:prstGeom prst="rect">
            <a:avLst/>
          </a:prstGeom>
        </p:spPr>
      </p:pic>
      <p:grpSp>
        <p:nvGrpSpPr>
          <p:cNvPr id="14" name="Grupo 4"/>
          <p:cNvGrpSpPr/>
          <p:nvPr/>
        </p:nvGrpSpPr>
        <p:grpSpPr>
          <a:xfrm>
            <a:off x="679268" y="4725144"/>
            <a:ext cx="2011379" cy="1319756"/>
            <a:chOff x="6823711" y="1556792"/>
            <a:chExt cx="4240841" cy="3240000"/>
          </a:xfrm>
        </p:grpSpPr>
        <p:pic>
          <p:nvPicPr>
            <p:cNvPr id="15" name="Picture 4" descr="Resultado de imagen para generacion hidraulica"/>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Blur radius="6"/>
                      </a14:imgEffect>
                    </a14:imgLayer>
                  </a14:imgProps>
                </a:ext>
                <a:ext uri="{28A0092B-C50C-407E-A947-70E740481C1C}">
                  <a14:useLocalDpi xmlns:a14="http://schemas.microsoft.com/office/drawing/2010/main" val="0"/>
                </a:ext>
              </a:extLst>
            </a:blip>
            <a:srcRect/>
            <a:stretch>
              <a:fillRect/>
            </a:stretch>
          </p:blipFill>
          <p:spPr bwMode="auto">
            <a:xfrm>
              <a:off x="6823711" y="1556792"/>
              <a:ext cx="4240841" cy="3240000"/>
            </a:xfrm>
            <a:prstGeom prst="roundRect">
              <a:avLst>
                <a:gd name="adj" fmla="val 9611"/>
              </a:avLst>
            </a:prstGeom>
            <a:noFill/>
            <a:extLst>
              <a:ext uri="{909E8E84-426E-40DD-AFC4-6F175D3DCCD1}">
                <a14:hiddenFill xmlns:a14="http://schemas.microsoft.com/office/drawing/2010/main">
                  <a:solidFill>
                    <a:srgbClr val="FFFFFF"/>
                  </a:solidFill>
                </a14:hiddenFill>
              </a:ext>
            </a:extLst>
          </p:spPr>
        </p:pic>
        <p:sp>
          <p:nvSpPr>
            <p:cNvPr id="16" name="Rectángulo 6"/>
            <p:cNvSpPr/>
            <p:nvPr/>
          </p:nvSpPr>
          <p:spPr>
            <a:xfrm>
              <a:off x="6823711" y="2422818"/>
              <a:ext cx="4240841" cy="1133387"/>
            </a:xfrm>
            <a:prstGeom prst="rect">
              <a:avLst/>
            </a:prstGeom>
            <a:solidFill>
              <a:srgbClr val="C9C9C9">
                <a:alpha val="69020"/>
              </a:srgbClr>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 Hidráulico</a:t>
              </a:r>
            </a:p>
          </p:txBody>
        </p:sp>
      </p:grpSp>
      <p:grpSp>
        <p:nvGrpSpPr>
          <p:cNvPr id="17" name="Grupo 7"/>
          <p:cNvGrpSpPr/>
          <p:nvPr/>
        </p:nvGrpSpPr>
        <p:grpSpPr>
          <a:xfrm>
            <a:off x="679268" y="2996952"/>
            <a:ext cx="2005526" cy="1380989"/>
            <a:chOff x="1793661" y="3185847"/>
            <a:chExt cx="4277278" cy="3240000"/>
          </a:xfrm>
        </p:grpSpPr>
        <p:pic>
          <p:nvPicPr>
            <p:cNvPr id="18" name="Picture 2" descr="Resultado de imagen para generación termica"/>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artisticBlur radius="6"/>
                      </a14:imgEffect>
                    </a14:imgLayer>
                  </a14:imgProps>
                </a:ext>
                <a:ext uri="{28A0092B-C50C-407E-A947-70E740481C1C}">
                  <a14:useLocalDpi xmlns:a14="http://schemas.microsoft.com/office/drawing/2010/main" val="0"/>
                </a:ext>
              </a:extLst>
            </a:blip>
            <a:srcRect r="17491"/>
            <a:stretch/>
          </p:blipFill>
          <p:spPr bwMode="auto">
            <a:xfrm>
              <a:off x="1793661" y="3185847"/>
              <a:ext cx="4277278" cy="3240000"/>
            </a:xfrm>
            <a:prstGeom prst="roundRect">
              <a:avLst>
                <a:gd name="adj" fmla="val 9611"/>
              </a:avLst>
            </a:prstGeom>
            <a:noFill/>
            <a:extLst>
              <a:ext uri="{909E8E84-426E-40DD-AFC4-6F175D3DCCD1}">
                <a14:hiddenFill xmlns:a14="http://schemas.microsoft.com/office/drawing/2010/main">
                  <a:solidFill>
                    <a:srgbClr val="FFFFFF"/>
                  </a:solidFill>
                </a14:hiddenFill>
              </a:ext>
            </a:extLst>
          </p:spPr>
        </p:pic>
        <p:sp>
          <p:nvSpPr>
            <p:cNvPr id="19" name="Rectángulo 9"/>
            <p:cNvSpPr/>
            <p:nvPr/>
          </p:nvSpPr>
          <p:spPr>
            <a:xfrm>
              <a:off x="1793661" y="4741576"/>
              <a:ext cx="4277278" cy="1083133"/>
            </a:xfrm>
            <a:prstGeom prst="rect">
              <a:avLst/>
            </a:prstGeom>
            <a:solidFill>
              <a:srgbClr val="C9C9C9">
                <a:alpha val="69020"/>
              </a:srgbClr>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a:ea typeface="+mn-ea"/>
                  <a:cs typeface="+mn-cs"/>
                </a:rPr>
                <a:t>Térmico</a:t>
              </a:r>
            </a:p>
          </p:txBody>
        </p:sp>
      </p:grpSp>
      <p:sp>
        <p:nvSpPr>
          <p:cNvPr id="20" name="Rectángulo 10"/>
          <p:cNvSpPr/>
          <p:nvPr/>
        </p:nvSpPr>
        <p:spPr>
          <a:xfrm>
            <a:off x="3122020" y="4933617"/>
            <a:ext cx="8608426" cy="1015663"/>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AR" sz="2000" b="1" i="0" u="none" strike="noStrike" kern="1200" cap="none" spc="0" normalizeH="0" baseline="0" noProof="0" dirty="0" smtClean="0">
                <a:ln>
                  <a:noFill/>
                </a:ln>
                <a:solidFill>
                  <a:prstClr val="black"/>
                </a:solidFill>
                <a:effectLst/>
                <a:uLnTx/>
                <a:uFillTx/>
                <a:latin typeface="Calibri Light"/>
                <a:ea typeface="+mn-ea"/>
                <a:cs typeface="+mn-cs"/>
              </a:rPr>
              <a:t>Cargos Fijos </a:t>
            </a:r>
            <a:r>
              <a:rPr kumimoji="0" lang="es-AR" sz="2000" b="0" i="0" u="none" strike="noStrike" kern="1200" cap="none" spc="0" normalizeH="0" baseline="0" noProof="0" dirty="0" smtClean="0">
                <a:ln>
                  <a:noFill/>
                </a:ln>
                <a:solidFill>
                  <a:prstClr val="black"/>
                </a:solidFill>
                <a:effectLst/>
                <a:uLnTx/>
                <a:uFillTx/>
                <a:latin typeface="Calibri Light"/>
                <a:ea typeface="+mn-ea"/>
                <a:cs typeface="+mn-cs"/>
              </a:rPr>
              <a:t>en función de la Disponibilidad (</a:t>
            </a:r>
            <a:r>
              <a:rPr kumimoji="0" lang="es-AR" sz="2000" b="0" i="0" u="none" strike="noStrike" kern="1200" cap="none" spc="0" normalizeH="0" baseline="0" noProof="0" dirty="0" err="1" smtClean="0">
                <a:ln>
                  <a:noFill/>
                </a:ln>
                <a:solidFill>
                  <a:prstClr val="black"/>
                </a:solidFill>
                <a:effectLst/>
                <a:uLnTx/>
                <a:uFillTx/>
                <a:latin typeface="Calibri Light"/>
                <a:ea typeface="+mn-ea"/>
                <a:cs typeface="+mn-cs"/>
              </a:rPr>
              <a:t>u$s</a:t>
            </a:r>
            <a:r>
              <a:rPr kumimoji="0" lang="es-AR" sz="2000" b="0" i="0" u="none" strike="noStrike" kern="1200" cap="none" spc="0" normalizeH="0" baseline="0" noProof="0" dirty="0" smtClean="0">
                <a:ln>
                  <a:noFill/>
                </a:ln>
                <a:solidFill>
                  <a:prstClr val="black"/>
                </a:solidFill>
                <a:effectLst/>
                <a:uLnTx/>
                <a:uFillTx/>
                <a:latin typeface="Calibri Light"/>
                <a:ea typeface="+mn-ea"/>
                <a:cs typeface="+mn-cs"/>
              </a:rPr>
              <a:t>/</a:t>
            </a:r>
            <a:r>
              <a:rPr kumimoji="0" lang="es-AR" sz="2000" b="0" i="0" u="none" strike="noStrike" kern="1200" cap="none" spc="0" normalizeH="0" baseline="0" noProof="0" dirty="0" err="1" smtClean="0">
                <a:ln>
                  <a:noFill/>
                </a:ln>
                <a:solidFill>
                  <a:prstClr val="black"/>
                </a:solidFill>
                <a:effectLst/>
                <a:uLnTx/>
                <a:uFillTx/>
                <a:latin typeface="Calibri Light"/>
                <a:ea typeface="+mn-ea"/>
                <a:cs typeface="+mn-cs"/>
              </a:rPr>
              <a:t>MWmes</a:t>
            </a:r>
            <a:r>
              <a:rPr kumimoji="0" lang="es-AR" sz="2000" b="0" i="0" u="none" strike="noStrike" kern="1200" cap="none" spc="0" normalizeH="0" baseline="0" noProof="0" dirty="0">
                <a:ln>
                  <a:noFill/>
                </a:ln>
                <a:solidFill>
                  <a:prstClr val="black"/>
                </a:solidFill>
                <a:effectLst/>
                <a:uLnTx/>
                <a:uFillTx/>
                <a:latin typeface="Calibri Light"/>
                <a:ea typeface="+mn-ea"/>
                <a:cs typeface="+mn-cs"/>
              </a:rPr>
              <a:t>) de la </a:t>
            </a:r>
            <a:r>
              <a:rPr kumimoji="0" lang="es-AR" sz="2000" b="0" i="0" u="none" strike="noStrike" kern="1200" cap="none" spc="0" normalizeH="0" baseline="0" noProof="0" dirty="0" smtClean="0">
                <a:ln>
                  <a:noFill/>
                </a:ln>
                <a:solidFill>
                  <a:prstClr val="black"/>
                </a:solidFill>
                <a:effectLst/>
                <a:uLnTx/>
                <a:uFillTx/>
                <a:latin typeface="Calibri Light"/>
                <a:ea typeface="+mn-ea"/>
                <a:cs typeface="+mn-cs"/>
              </a:rPr>
              <a:t>Potencia</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AR" sz="2000" b="1" i="0" u="none" strike="noStrike" kern="1200" cap="none" spc="0" normalizeH="0" baseline="0" noProof="0" dirty="0" smtClean="0">
                <a:ln>
                  <a:noFill/>
                </a:ln>
                <a:solidFill>
                  <a:prstClr val="black"/>
                </a:solidFill>
                <a:effectLst/>
                <a:uLnTx/>
                <a:uFillTx/>
                <a:latin typeface="Calibri Light"/>
                <a:ea typeface="+mn-ea"/>
                <a:cs typeface="+mn-cs"/>
              </a:rPr>
              <a:t>Cargos Variables </a:t>
            </a:r>
            <a:r>
              <a:rPr kumimoji="0" lang="es-AR" sz="2000" b="0" i="0" u="none" strike="noStrike" kern="1200" cap="none" spc="0" normalizeH="0" baseline="0" noProof="0" dirty="0" smtClean="0">
                <a:ln>
                  <a:noFill/>
                </a:ln>
                <a:solidFill>
                  <a:prstClr val="black"/>
                </a:solidFill>
                <a:effectLst/>
                <a:uLnTx/>
                <a:uFillTx/>
                <a:latin typeface="Calibri Light"/>
                <a:ea typeface="+mn-ea"/>
                <a:cs typeface="+mn-cs"/>
              </a:rPr>
              <a:t>de </a:t>
            </a:r>
            <a:r>
              <a:rPr kumimoji="0" lang="es-AR" sz="2000" b="0" i="0" u="none" strike="noStrike" kern="1200" cap="none" spc="0" normalizeH="0" baseline="0" noProof="0" dirty="0" err="1" smtClean="0">
                <a:ln>
                  <a:noFill/>
                </a:ln>
                <a:solidFill>
                  <a:prstClr val="black"/>
                </a:solidFill>
                <a:effectLst/>
                <a:uLnTx/>
                <a:uFillTx/>
                <a:latin typeface="Calibri Light"/>
                <a:ea typeface="+mn-ea"/>
                <a:cs typeface="+mn-cs"/>
              </a:rPr>
              <a:t>OyM</a:t>
            </a:r>
            <a:r>
              <a:rPr kumimoji="0" lang="es-AR" sz="2000" b="0" i="0" u="none" strike="noStrike" kern="1200" cap="none" spc="0" normalizeH="0" baseline="0" noProof="0" dirty="0" smtClean="0">
                <a:ln>
                  <a:noFill/>
                </a:ln>
                <a:solidFill>
                  <a:prstClr val="black"/>
                </a:solidFill>
                <a:effectLst/>
                <a:uLnTx/>
                <a:uFillTx/>
                <a:latin typeface="Calibri Light"/>
                <a:ea typeface="+mn-ea"/>
                <a:cs typeface="+mn-cs"/>
              </a:rPr>
              <a:t> de Energía (</a:t>
            </a:r>
            <a:r>
              <a:rPr kumimoji="0" lang="es-AR" sz="2000" b="0" i="0" u="none" strike="noStrike" kern="1200" cap="none" spc="0" normalizeH="0" baseline="0" noProof="0" dirty="0" err="1" smtClean="0">
                <a:ln>
                  <a:noFill/>
                </a:ln>
                <a:solidFill>
                  <a:prstClr val="black"/>
                </a:solidFill>
                <a:effectLst/>
                <a:uLnTx/>
                <a:uFillTx/>
                <a:latin typeface="Calibri Light"/>
                <a:ea typeface="+mn-ea"/>
                <a:cs typeface="+mn-cs"/>
              </a:rPr>
              <a:t>u$s</a:t>
            </a:r>
            <a:r>
              <a:rPr kumimoji="0" lang="es-AR" sz="2000" b="0" i="0" u="none" strike="noStrike" kern="1200" cap="none" spc="0" normalizeH="0" baseline="0" noProof="0" dirty="0" smtClean="0">
                <a:ln>
                  <a:noFill/>
                </a:ln>
                <a:solidFill>
                  <a:prstClr val="black"/>
                </a:solidFill>
                <a:effectLst/>
                <a:uLnTx/>
                <a:uFillTx/>
                <a:latin typeface="Calibri Light"/>
                <a:ea typeface="+mn-ea"/>
                <a:cs typeface="+mn-cs"/>
              </a:rPr>
              <a:t>/</a:t>
            </a:r>
            <a:r>
              <a:rPr kumimoji="0" lang="es-AR" sz="2000" b="0" i="0" u="none" strike="noStrike" kern="1200" cap="none" spc="0" normalizeH="0" baseline="0" noProof="0" dirty="0" err="1" smtClean="0">
                <a:ln>
                  <a:noFill/>
                </a:ln>
                <a:solidFill>
                  <a:prstClr val="black"/>
                </a:solidFill>
                <a:effectLst/>
                <a:uLnTx/>
                <a:uFillTx/>
                <a:latin typeface="Calibri Light"/>
                <a:ea typeface="+mn-ea"/>
                <a:cs typeface="+mn-cs"/>
              </a:rPr>
              <a:t>MWh</a:t>
            </a:r>
            <a:r>
              <a:rPr kumimoji="0" lang="es-AR" sz="2000" b="0" i="0" u="none" strike="noStrike" kern="1200" cap="none" spc="0" normalizeH="0" baseline="0" noProof="0" dirty="0" smtClean="0">
                <a:ln>
                  <a:noFill/>
                </a:ln>
                <a:solidFill>
                  <a:prstClr val="black"/>
                </a:solidFill>
                <a:effectLst/>
                <a:uLnTx/>
                <a:uFillTx/>
                <a:latin typeface="Calibri Light"/>
                <a:ea typeface="+mn-ea"/>
                <a:cs typeface="+mn-cs"/>
              </a:rPr>
              <a:t>) en función de la producción y el tipo de combustible</a:t>
            </a:r>
            <a:endParaRPr kumimoji="0" lang="es-AR" sz="20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1"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21115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a:bodyPr>
          <a:lstStyle/>
          <a:p>
            <a:r>
              <a:rPr lang="es-AR" sz="2800" dirty="0" smtClean="0">
                <a:latin typeface="+mn-lt"/>
              </a:rPr>
              <a:t>Resultados en Disponibilidad Térmica</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Tabla 1"/>
          <p:cNvGraphicFramePr>
            <a:graphicFrameLocks noGrp="1"/>
          </p:cNvGraphicFramePr>
          <p:nvPr>
            <p:extLst>
              <p:ext uri="{D42A27DB-BD31-4B8C-83A1-F6EECF244321}">
                <p14:modId xmlns:p14="http://schemas.microsoft.com/office/powerpoint/2010/main" val="3838046551"/>
              </p:ext>
            </p:extLst>
          </p:nvPr>
        </p:nvGraphicFramePr>
        <p:xfrm>
          <a:off x="695401" y="1196752"/>
          <a:ext cx="10729191" cy="4248470"/>
        </p:xfrm>
        <a:graphic>
          <a:graphicData uri="http://schemas.openxmlformats.org/drawingml/2006/table">
            <a:tbl>
              <a:tblPr/>
              <a:tblGrid>
                <a:gridCol w="3944730">
                  <a:extLst>
                    <a:ext uri="{9D8B030D-6E8A-4147-A177-3AD203B41FA5}">
                      <a16:colId xmlns:a16="http://schemas.microsoft.com/office/drawing/2014/main" xmlns="" val="3975064899"/>
                    </a:ext>
                  </a:extLst>
                </a:gridCol>
                <a:gridCol w="1299737">
                  <a:extLst>
                    <a:ext uri="{9D8B030D-6E8A-4147-A177-3AD203B41FA5}">
                      <a16:colId xmlns:a16="http://schemas.microsoft.com/office/drawing/2014/main" xmlns="" val="870337660"/>
                    </a:ext>
                  </a:extLst>
                </a:gridCol>
                <a:gridCol w="2200951">
                  <a:extLst>
                    <a:ext uri="{9D8B030D-6E8A-4147-A177-3AD203B41FA5}">
                      <a16:colId xmlns:a16="http://schemas.microsoft.com/office/drawing/2014/main" xmlns="" val="3823837404"/>
                    </a:ext>
                  </a:extLst>
                </a:gridCol>
                <a:gridCol w="1832561">
                  <a:extLst>
                    <a:ext uri="{9D8B030D-6E8A-4147-A177-3AD203B41FA5}">
                      <a16:colId xmlns:a16="http://schemas.microsoft.com/office/drawing/2014/main" xmlns="" val="3829374380"/>
                    </a:ext>
                  </a:extLst>
                </a:gridCol>
                <a:gridCol w="1451212">
                  <a:extLst>
                    <a:ext uri="{9D8B030D-6E8A-4147-A177-3AD203B41FA5}">
                      <a16:colId xmlns:a16="http://schemas.microsoft.com/office/drawing/2014/main" xmlns="" val="4229484766"/>
                    </a:ext>
                  </a:extLst>
                </a:gridCol>
              </a:tblGrid>
              <a:tr h="833900">
                <a:tc>
                  <a:txBody>
                    <a:bodyPr/>
                    <a:lstStyle/>
                    <a:p>
                      <a:pPr algn="ctr" fontAlgn="ctr"/>
                      <a:r>
                        <a:rPr lang="es-ES" sz="2400" b="1" i="0" u="none" strike="noStrike" dirty="0">
                          <a:solidFill>
                            <a:srgbClr val="FFFFFF"/>
                          </a:solidFill>
                          <a:effectLst/>
                          <a:latin typeface="Gabriola" panose="04040605051002020D02" pitchFamily="82" charset="0"/>
                        </a:rPr>
                        <a:t>Principales Variables MEM</a:t>
                      </a:r>
                    </a:p>
                  </a:txBody>
                  <a:tcPr marL="7420" marR="7420" marT="7420"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tc>
                  <a:txBody>
                    <a:bodyPr/>
                    <a:lstStyle/>
                    <a:p>
                      <a:pPr algn="ctr" fontAlgn="ctr"/>
                      <a:r>
                        <a:rPr lang="es-ES" sz="2400" b="1" i="0" u="none" strike="noStrike" dirty="0">
                          <a:solidFill>
                            <a:srgbClr val="FFFFFF"/>
                          </a:solidFill>
                          <a:effectLst/>
                          <a:latin typeface="Gabriola" panose="04040605051002020D02" pitchFamily="82" charset="0"/>
                        </a:rPr>
                        <a:t>Unidades</a:t>
                      </a:r>
                    </a:p>
                  </a:txBody>
                  <a:tcPr marL="7420" marR="7420" marT="7420"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tc>
                  <a:txBody>
                    <a:bodyPr/>
                    <a:lstStyle/>
                    <a:p>
                      <a:pPr algn="ctr" fontAlgn="ctr"/>
                      <a:r>
                        <a:rPr lang="es-ES" sz="2400" b="1" i="0" u="none" strike="noStrike" dirty="0">
                          <a:solidFill>
                            <a:srgbClr val="FFFFFF"/>
                          </a:solidFill>
                          <a:effectLst/>
                          <a:latin typeface="Gabriola" panose="04040605051002020D02" pitchFamily="82" charset="0"/>
                        </a:rPr>
                        <a:t>ENE-AGO 2016</a:t>
                      </a:r>
                    </a:p>
                  </a:txBody>
                  <a:tcPr marL="7420" marR="7420" marT="7420"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tc>
                  <a:txBody>
                    <a:bodyPr/>
                    <a:lstStyle/>
                    <a:p>
                      <a:pPr algn="ctr" fontAlgn="ctr"/>
                      <a:r>
                        <a:rPr lang="es-ES" sz="2400" b="1" i="0" u="none" strike="noStrike" dirty="0">
                          <a:solidFill>
                            <a:srgbClr val="FFFFFF"/>
                          </a:solidFill>
                          <a:effectLst/>
                          <a:latin typeface="Gabriola" panose="04040605051002020D02" pitchFamily="82" charset="0"/>
                        </a:rPr>
                        <a:t>ENE-AGO 2017</a:t>
                      </a:r>
                    </a:p>
                  </a:txBody>
                  <a:tcPr marL="7420" marR="7420" marT="7420"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tc>
                  <a:txBody>
                    <a:bodyPr/>
                    <a:lstStyle/>
                    <a:p>
                      <a:pPr algn="ctr" fontAlgn="ctr"/>
                      <a:r>
                        <a:rPr lang="es-ES" sz="2400" b="1" i="0" u="none" strike="noStrike" dirty="0" smtClean="0">
                          <a:solidFill>
                            <a:srgbClr val="FFFFFF"/>
                          </a:solidFill>
                          <a:effectLst/>
                          <a:latin typeface="Gabriola" panose="04040605051002020D02" pitchFamily="82" charset="0"/>
                        </a:rPr>
                        <a:t>Diferencia</a:t>
                      </a:r>
                      <a:endParaRPr lang="es-ES" sz="2400" b="1" i="0" u="none" strike="noStrike" dirty="0">
                        <a:solidFill>
                          <a:srgbClr val="FFFFFF"/>
                        </a:solidFill>
                        <a:effectLst/>
                        <a:latin typeface="Gabriola" panose="04040605051002020D02" pitchFamily="82" charset="0"/>
                      </a:endParaRPr>
                    </a:p>
                  </a:txBody>
                  <a:tcPr marL="7420" marR="7420" marT="7420"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extLst>
                  <a:ext uri="{0D108BD9-81ED-4DB2-BD59-A6C34878D82A}">
                    <a16:rowId xmlns:a16="http://schemas.microsoft.com/office/drawing/2014/main" xmlns="" val="3019202336"/>
                  </a:ext>
                </a:extLst>
              </a:tr>
              <a:tr h="682914">
                <a:tc>
                  <a:txBody>
                    <a:bodyPr/>
                    <a:lstStyle/>
                    <a:p>
                      <a:pPr algn="ctr" fontAlgn="ctr"/>
                      <a:r>
                        <a:rPr lang="es-AR" sz="2800" b="1" i="0" u="none" strike="noStrike" dirty="0">
                          <a:solidFill>
                            <a:srgbClr val="FFFFFF"/>
                          </a:solidFill>
                          <a:effectLst/>
                          <a:latin typeface="Gabriola" panose="04040605051002020D02" pitchFamily="82" charset="0"/>
                        </a:rPr>
                        <a:t>Total Disponibilidad </a:t>
                      </a:r>
                      <a:r>
                        <a:rPr lang="es-AR" sz="2800" b="1" i="0" u="none" strike="noStrike" dirty="0" smtClean="0">
                          <a:solidFill>
                            <a:srgbClr val="FFFFFF"/>
                          </a:solidFill>
                          <a:effectLst/>
                          <a:latin typeface="Gabriola" panose="04040605051002020D02" pitchFamily="82" charset="0"/>
                        </a:rPr>
                        <a:t>TERMICA</a:t>
                      </a:r>
                      <a:endParaRPr lang="es-AR" sz="2400" b="1" i="0" u="none" strike="noStrike" dirty="0">
                        <a:solidFill>
                          <a:srgbClr val="FFFFFF"/>
                        </a:solidFill>
                        <a:effectLst/>
                        <a:latin typeface="Gabriola" panose="04040605051002020D02" pitchFamily="82" charset="0"/>
                      </a:endParaRP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tc>
                  <a:txBody>
                    <a:bodyPr/>
                    <a:lstStyle/>
                    <a:p>
                      <a:pPr algn="ctr" fontAlgn="ctr"/>
                      <a:r>
                        <a:rPr lang="es-AR" sz="2400" b="1" i="0" u="none" strike="noStrike" dirty="0">
                          <a:solidFill>
                            <a:srgbClr val="FFFFFF"/>
                          </a:solidFill>
                          <a:effectLst/>
                          <a:latin typeface="Gabriola" panose="04040605051002020D02" pitchFamily="82" charset="0"/>
                        </a:rPr>
                        <a:t>%</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tc>
                  <a:txBody>
                    <a:bodyPr/>
                    <a:lstStyle/>
                    <a:p>
                      <a:pPr algn="ctr" fontAlgn="ctr"/>
                      <a:r>
                        <a:rPr lang="es-AR" sz="2400" b="1" i="0" u="none" strike="noStrike" dirty="0">
                          <a:solidFill>
                            <a:srgbClr val="FFFFFF"/>
                          </a:solidFill>
                          <a:effectLst/>
                          <a:latin typeface="Calibri" panose="020F0502020204030204" pitchFamily="34" charset="0"/>
                        </a:rPr>
                        <a:t>78%</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tc>
                  <a:txBody>
                    <a:bodyPr/>
                    <a:lstStyle/>
                    <a:p>
                      <a:pPr algn="ctr" fontAlgn="ctr"/>
                      <a:r>
                        <a:rPr lang="es-AR" sz="2400" b="1" i="0" u="none" strike="noStrike" dirty="0">
                          <a:solidFill>
                            <a:srgbClr val="FFFFFF"/>
                          </a:solidFill>
                          <a:effectLst/>
                          <a:latin typeface="Calibri" panose="020F0502020204030204" pitchFamily="34" charset="0"/>
                        </a:rPr>
                        <a:t>84%</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tc>
                  <a:txBody>
                    <a:bodyPr/>
                    <a:lstStyle/>
                    <a:p>
                      <a:pPr algn="ctr" fontAlgn="ctr"/>
                      <a:r>
                        <a:rPr lang="es-AR" sz="2400" b="1" i="0" u="none" strike="noStrike" dirty="0" smtClean="0">
                          <a:solidFill>
                            <a:srgbClr val="FFFFFF"/>
                          </a:solidFill>
                          <a:effectLst/>
                          <a:latin typeface="Calibri" panose="020F0502020204030204" pitchFamily="34" charset="0"/>
                        </a:rPr>
                        <a:t>6%</a:t>
                      </a:r>
                      <a:endParaRPr lang="es-AR" sz="2400" b="1" i="0" u="none" strike="noStrike" dirty="0">
                        <a:solidFill>
                          <a:srgbClr val="FFFFFF"/>
                        </a:solidFill>
                        <a:effectLst/>
                        <a:latin typeface="Calibri" panose="020F0502020204030204" pitchFamily="34" charset="0"/>
                      </a:endParaRP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6691C5"/>
                    </a:solidFill>
                  </a:tcPr>
                </a:tc>
                <a:extLst>
                  <a:ext uri="{0D108BD9-81ED-4DB2-BD59-A6C34878D82A}">
                    <a16:rowId xmlns:a16="http://schemas.microsoft.com/office/drawing/2014/main" xmlns="" val="2254880284"/>
                  </a:ext>
                </a:extLst>
              </a:tr>
              <a:tr h="682914">
                <a:tc>
                  <a:txBody>
                    <a:bodyPr/>
                    <a:lstStyle/>
                    <a:p>
                      <a:pPr algn="ctr" fontAlgn="ctr"/>
                      <a:r>
                        <a:rPr lang="es-AR" sz="2400" b="0" i="0" u="none" strike="noStrike" dirty="0">
                          <a:solidFill>
                            <a:srgbClr val="000000"/>
                          </a:solidFill>
                          <a:effectLst/>
                          <a:latin typeface="Gabriola" panose="04040605051002020D02" pitchFamily="82" charset="0"/>
                        </a:rPr>
                        <a:t>Ciclos Combinados</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tc>
                  <a:txBody>
                    <a:bodyPr/>
                    <a:lstStyle/>
                    <a:p>
                      <a:pPr algn="ctr" fontAlgn="ctr"/>
                      <a:r>
                        <a:rPr lang="es-AR" sz="2400" b="0" i="0" u="none" strike="noStrike" dirty="0">
                          <a:solidFill>
                            <a:srgbClr val="000000"/>
                          </a:solidFill>
                          <a:effectLst/>
                          <a:latin typeface="Gabriola" panose="04040605051002020D02" pitchFamily="82" charset="0"/>
                        </a:rPr>
                        <a:t>%</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tc>
                  <a:txBody>
                    <a:bodyPr/>
                    <a:lstStyle/>
                    <a:p>
                      <a:pPr algn="ctr" fontAlgn="ctr"/>
                      <a:r>
                        <a:rPr lang="es-AR" sz="2400" b="0" i="0" u="none" strike="noStrike" dirty="0">
                          <a:solidFill>
                            <a:srgbClr val="000000"/>
                          </a:solidFill>
                          <a:effectLst/>
                          <a:latin typeface="Calibri" panose="020F0502020204030204" pitchFamily="34" charset="0"/>
                        </a:rPr>
                        <a:t>86%</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tc>
                  <a:txBody>
                    <a:bodyPr/>
                    <a:lstStyle/>
                    <a:p>
                      <a:pPr algn="ctr" fontAlgn="ctr"/>
                      <a:r>
                        <a:rPr lang="es-AR" sz="2400" b="0" i="0" u="none" strike="noStrike">
                          <a:solidFill>
                            <a:srgbClr val="000000"/>
                          </a:solidFill>
                          <a:effectLst/>
                          <a:latin typeface="Calibri" panose="020F0502020204030204" pitchFamily="34" charset="0"/>
                        </a:rPr>
                        <a:t>88%</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tc>
                  <a:txBody>
                    <a:bodyPr/>
                    <a:lstStyle/>
                    <a:p>
                      <a:pPr algn="ctr" fontAlgn="ctr"/>
                      <a:r>
                        <a:rPr lang="es-AR" sz="2400" b="0" i="0" u="none" strike="noStrike" dirty="0" smtClean="0">
                          <a:solidFill>
                            <a:srgbClr val="000000"/>
                          </a:solidFill>
                          <a:effectLst/>
                          <a:latin typeface="Calibri" panose="020F0502020204030204" pitchFamily="34" charset="0"/>
                        </a:rPr>
                        <a:t>2%</a:t>
                      </a:r>
                      <a:endParaRPr lang="es-AR" sz="2400" b="0" i="0" u="none" strike="noStrike" dirty="0">
                        <a:solidFill>
                          <a:srgbClr val="000000"/>
                        </a:solidFill>
                        <a:effectLst/>
                        <a:latin typeface="Calibri" panose="020F0502020204030204" pitchFamily="34" charset="0"/>
                      </a:endParaRP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extLst>
                  <a:ext uri="{0D108BD9-81ED-4DB2-BD59-A6C34878D82A}">
                    <a16:rowId xmlns:a16="http://schemas.microsoft.com/office/drawing/2014/main" xmlns="" val="4076102767"/>
                  </a:ext>
                </a:extLst>
              </a:tr>
              <a:tr h="682914">
                <a:tc>
                  <a:txBody>
                    <a:bodyPr/>
                    <a:lstStyle/>
                    <a:p>
                      <a:pPr algn="ctr" fontAlgn="ctr"/>
                      <a:r>
                        <a:rPr lang="es-AR" sz="2400" b="0" i="0" u="none" strike="noStrike">
                          <a:solidFill>
                            <a:srgbClr val="000000"/>
                          </a:solidFill>
                          <a:effectLst/>
                          <a:latin typeface="Gabriola" panose="04040605051002020D02" pitchFamily="82" charset="0"/>
                        </a:rPr>
                        <a:t>Motor Diesel</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tc>
                  <a:txBody>
                    <a:bodyPr/>
                    <a:lstStyle/>
                    <a:p>
                      <a:pPr algn="ctr" fontAlgn="ctr"/>
                      <a:r>
                        <a:rPr lang="es-AR" sz="2400" b="0" i="0" u="none" strike="noStrike" dirty="0">
                          <a:solidFill>
                            <a:srgbClr val="000000"/>
                          </a:solidFill>
                          <a:effectLst/>
                          <a:latin typeface="Gabriola" panose="04040605051002020D02" pitchFamily="82" charset="0"/>
                        </a:rPr>
                        <a:t>%</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tc>
                  <a:txBody>
                    <a:bodyPr/>
                    <a:lstStyle/>
                    <a:p>
                      <a:pPr algn="ctr" fontAlgn="ctr"/>
                      <a:r>
                        <a:rPr lang="es-AR" sz="2400" b="0" i="0" u="none" strike="noStrike" dirty="0">
                          <a:solidFill>
                            <a:srgbClr val="000000"/>
                          </a:solidFill>
                          <a:effectLst/>
                          <a:latin typeface="Calibri" panose="020F0502020204030204" pitchFamily="34" charset="0"/>
                        </a:rPr>
                        <a:t>89%</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tc>
                  <a:txBody>
                    <a:bodyPr/>
                    <a:lstStyle/>
                    <a:p>
                      <a:pPr algn="ctr" fontAlgn="ctr"/>
                      <a:r>
                        <a:rPr lang="es-AR" sz="2400" b="0" i="0" u="none" strike="noStrike">
                          <a:solidFill>
                            <a:srgbClr val="000000"/>
                          </a:solidFill>
                          <a:effectLst/>
                          <a:latin typeface="Calibri" panose="020F0502020204030204" pitchFamily="34" charset="0"/>
                        </a:rPr>
                        <a:t>91%</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tc>
                  <a:txBody>
                    <a:bodyPr/>
                    <a:lstStyle/>
                    <a:p>
                      <a:pPr algn="ctr" fontAlgn="ctr"/>
                      <a:r>
                        <a:rPr lang="es-AR" sz="2400" b="0" i="0" u="none" strike="noStrike" dirty="0" smtClean="0">
                          <a:solidFill>
                            <a:srgbClr val="000000"/>
                          </a:solidFill>
                          <a:effectLst/>
                          <a:latin typeface="Calibri" panose="020F0502020204030204" pitchFamily="34" charset="0"/>
                        </a:rPr>
                        <a:t>2%</a:t>
                      </a:r>
                      <a:endParaRPr lang="es-AR" sz="2400" b="0" i="0" u="none" strike="noStrike" dirty="0">
                        <a:solidFill>
                          <a:srgbClr val="000000"/>
                        </a:solidFill>
                        <a:effectLst/>
                        <a:latin typeface="Calibri" panose="020F0502020204030204" pitchFamily="34" charset="0"/>
                      </a:endParaRP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extLst>
                  <a:ext uri="{0D108BD9-81ED-4DB2-BD59-A6C34878D82A}">
                    <a16:rowId xmlns:a16="http://schemas.microsoft.com/office/drawing/2014/main" xmlns="" val="562341381"/>
                  </a:ext>
                </a:extLst>
              </a:tr>
              <a:tr h="682914">
                <a:tc>
                  <a:txBody>
                    <a:bodyPr/>
                    <a:lstStyle/>
                    <a:p>
                      <a:pPr algn="ctr" fontAlgn="ctr"/>
                      <a:r>
                        <a:rPr lang="es-AR" sz="2400" b="0" i="0" u="none" strike="noStrike" dirty="0">
                          <a:solidFill>
                            <a:srgbClr val="000000"/>
                          </a:solidFill>
                          <a:effectLst/>
                          <a:latin typeface="Gabriola" panose="04040605051002020D02" pitchFamily="82" charset="0"/>
                        </a:rPr>
                        <a:t>Turbina a gas</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tc>
                  <a:txBody>
                    <a:bodyPr/>
                    <a:lstStyle/>
                    <a:p>
                      <a:pPr algn="ctr" fontAlgn="ctr"/>
                      <a:r>
                        <a:rPr lang="es-AR" sz="2400" b="0" i="0" u="none" strike="noStrike" dirty="0">
                          <a:solidFill>
                            <a:srgbClr val="000000"/>
                          </a:solidFill>
                          <a:effectLst/>
                          <a:latin typeface="Gabriola" panose="04040605051002020D02" pitchFamily="82" charset="0"/>
                        </a:rPr>
                        <a:t>%</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tc>
                  <a:txBody>
                    <a:bodyPr/>
                    <a:lstStyle/>
                    <a:p>
                      <a:pPr algn="ctr" fontAlgn="ctr"/>
                      <a:r>
                        <a:rPr lang="es-AR" sz="2400" b="0" i="0" u="none" strike="noStrike" dirty="0">
                          <a:solidFill>
                            <a:srgbClr val="000000"/>
                          </a:solidFill>
                          <a:effectLst/>
                          <a:latin typeface="Calibri" panose="020F0502020204030204" pitchFamily="34" charset="0"/>
                        </a:rPr>
                        <a:t>82%</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tc>
                  <a:txBody>
                    <a:bodyPr/>
                    <a:lstStyle/>
                    <a:p>
                      <a:pPr algn="ctr" fontAlgn="ctr"/>
                      <a:r>
                        <a:rPr lang="es-AR" sz="2400" b="0" i="0" u="none" strike="noStrike">
                          <a:solidFill>
                            <a:srgbClr val="000000"/>
                          </a:solidFill>
                          <a:effectLst/>
                          <a:latin typeface="Calibri" panose="020F0502020204030204" pitchFamily="34" charset="0"/>
                        </a:rPr>
                        <a:t>81%</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tc>
                  <a:txBody>
                    <a:bodyPr/>
                    <a:lstStyle/>
                    <a:p>
                      <a:pPr algn="ctr" fontAlgn="ctr"/>
                      <a:r>
                        <a:rPr lang="es-AR" sz="2400" b="0" i="0" u="none" strike="noStrike" dirty="0">
                          <a:solidFill>
                            <a:srgbClr val="000000"/>
                          </a:solidFill>
                          <a:effectLst/>
                          <a:latin typeface="Calibri" panose="020F0502020204030204" pitchFamily="34" charset="0"/>
                        </a:rPr>
                        <a:t>-</a:t>
                      </a:r>
                      <a:r>
                        <a:rPr lang="es-AR" sz="2400" b="0" i="0" u="none" strike="noStrike" dirty="0" smtClean="0">
                          <a:solidFill>
                            <a:srgbClr val="000000"/>
                          </a:solidFill>
                          <a:effectLst/>
                          <a:latin typeface="Calibri" panose="020F0502020204030204" pitchFamily="34" charset="0"/>
                        </a:rPr>
                        <a:t>1%</a:t>
                      </a:r>
                      <a:endParaRPr lang="es-AR" sz="2400" b="0" i="0" u="none" strike="noStrike" dirty="0">
                        <a:solidFill>
                          <a:srgbClr val="000000"/>
                        </a:solidFill>
                        <a:effectLst/>
                        <a:latin typeface="Calibri" panose="020F0502020204030204" pitchFamily="34" charset="0"/>
                      </a:endParaRP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solidFill>
                      <a:srgbClr val="E0E9F3"/>
                    </a:solidFill>
                  </a:tcPr>
                </a:tc>
                <a:extLst>
                  <a:ext uri="{0D108BD9-81ED-4DB2-BD59-A6C34878D82A}">
                    <a16:rowId xmlns:a16="http://schemas.microsoft.com/office/drawing/2014/main" xmlns="" val="2695091987"/>
                  </a:ext>
                </a:extLst>
              </a:tr>
              <a:tr h="682914">
                <a:tc>
                  <a:txBody>
                    <a:bodyPr/>
                    <a:lstStyle/>
                    <a:p>
                      <a:pPr algn="ctr" fontAlgn="ctr"/>
                      <a:r>
                        <a:rPr lang="es-AR" sz="2400" b="0" i="0" u="none" strike="noStrike">
                          <a:solidFill>
                            <a:srgbClr val="000000"/>
                          </a:solidFill>
                          <a:effectLst/>
                          <a:latin typeface="Gabriola" panose="04040605051002020D02" pitchFamily="82" charset="0"/>
                        </a:rPr>
                        <a:t>Turbovapor</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tc>
                  <a:txBody>
                    <a:bodyPr/>
                    <a:lstStyle/>
                    <a:p>
                      <a:pPr algn="ctr" fontAlgn="ctr"/>
                      <a:r>
                        <a:rPr lang="es-AR" sz="2400" b="0" i="0" u="none" strike="noStrike" dirty="0">
                          <a:solidFill>
                            <a:srgbClr val="000000"/>
                          </a:solidFill>
                          <a:effectLst/>
                          <a:latin typeface="Gabriola" panose="04040605051002020D02" pitchFamily="82" charset="0"/>
                        </a:rPr>
                        <a:t>%</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tc>
                  <a:txBody>
                    <a:bodyPr/>
                    <a:lstStyle/>
                    <a:p>
                      <a:pPr algn="ctr" fontAlgn="ctr"/>
                      <a:r>
                        <a:rPr lang="es-AR" sz="2400" b="0" i="0" u="none" strike="noStrike" dirty="0">
                          <a:solidFill>
                            <a:srgbClr val="000000"/>
                          </a:solidFill>
                          <a:effectLst/>
                          <a:latin typeface="Calibri" panose="020F0502020204030204" pitchFamily="34" charset="0"/>
                        </a:rPr>
                        <a:t>51%</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tc>
                  <a:txBody>
                    <a:bodyPr/>
                    <a:lstStyle/>
                    <a:p>
                      <a:pPr algn="ctr" fontAlgn="ctr"/>
                      <a:r>
                        <a:rPr lang="es-AR" sz="2400" b="0" i="0" u="none" strike="noStrike" dirty="0">
                          <a:solidFill>
                            <a:srgbClr val="000000"/>
                          </a:solidFill>
                          <a:effectLst/>
                          <a:latin typeface="Calibri" panose="020F0502020204030204" pitchFamily="34" charset="0"/>
                        </a:rPr>
                        <a:t>79%</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tc>
                  <a:txBody>
                    <a:bodyPr/>
                    <a:lstStyle/>
                    <a:p>
                      <a:pPr algn="ctr" fontAlgn="ctr"/>
                      <a:r>
                        <a:rPr lang="es-AR" sz="2400" b="0" i="0" u="none" strike="noStrike" dirty="0" smtClean="0">
                          <a:solidFill>
                            <a:srgbClr val="000000"/>
                          </a:solidFill>
                          <a:effectLst/>
                          <a:latin typeface="Calibri" panose="020F0502020204030204" pitchFamily="34" charset="0"/>
                        </a:rPr>
                        <a:t>28</a:t>
                      </a:r>
                      <a:r>
                        <a:rPr lang="es-AR" sz="2400" b="0" i="0" u="none" strike="noStrike" dirty="0">
                          <a:solidFill>
                            <a:srgbClr val="000000"/>
                          </a:solidFill>
                          <a:effectLst/>
                          <a:latin typeface="Calibri" panose="020F0502020204030204" pitchFamily="34" charset="0"/>
                        </a:rPr>
                        <a:t>%</a:t>
                      </a:r>
                    </a:p>
                  </a:txBody>
                  <a:tcPr marL="5373" marR="5373" marT="5373" marB="0" anchor="ctr">
                    <a:lnL>
                      <a:noFill/>
                    </a:lnL>
                    <a:lnR>
                      <a:noFill/>
                    </a:lnR>
                    <a:lnT w="6350" cap="flat" cmpd="sng" algn="ctr">
                      <a:solidFill>
                        <a:srgbClr val="A3BCDC"/>
                      </a:solidFill>
                      <a:prstDash val="solid"/>
                      <a:round/>
                      <a:headEnd type="none" w="med" len="med"/>
                      <a:tailEnd type="none" w="med" len="med"/>
                    </a:lnT>
                    <a:lnB w="6350" cap="flat" cmpd="sng" algn="ctr">
                      <a:solidFill>
                        <a:srgbClr val="A3BCDC"/>
                      </a:solidFill>
                      <a:prstDash val="solid"/>
                      <a:round/>
                      <a:headEnd type="none" w="med" len="med"/>
                      <a:tailEnd type="none" w="med" len="med"/>
                    </a:lnB>
                  </a:tcPr>
                </a:tc>
                <a:extLst>
                  <a:ext uri="{0D108BD9-81ED-4DB2-BD59-A6C34878D82A}">
                    <a16:rowId xmlns:a16="http://schemas.microsoft.com/office/drawing/2014/main" xmlns="" val="3871802280"/>
                  </a:ext>
                </a:extLst>
              </a:tr>
            </a:tbl>
          </a:graphicData>
        </a:graphic>
      </p:graphicFrame>
      <p:sp>
        <p:nvSpPr>
          <p:cNvPr id="2" name="Oval 1"/>
          <p:cNvSpPr/>
          <p:nvPr/>
        </p:nvSpPr>
        <p:spPr>
          <a:xfrm>
            <a:off x="6421534" y="2043939"/>
            <a:ext cx="1224136" cy="7167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8380007" y="2009089"/>
            <a:ext cx="1244385" cy="771839"/>
          </a:xfrm>
          <a:prstGeom prst="ellipse">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280436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3200" dirty="0" smtClean="0">
                <a:latin typeface="+mn-lt"/>
              </a:rPr>
              <a:t>Normalizando la Morosidad</a:t>
            </a:r>
            <a:endParaRPr lang="es-AR" sz="2800"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4 CuadroTexto"/>
          <p:cNvSpPr txBox="1"/>
          <p:nvPr/>
        </p:nvSpPr>
        <p:spPr>
          <a:xfrm>
            <a:off x="911424" y="685860"/>
            <a:ext cx="10287000" cy="400110"/>
          </a:xfrm>
          <a:prstGeom prst="rect">
            <a:avLst/>
          </a:prstGeom>
          <a:solidFill>
            <a:schemeClr val="bg2"/>
          </a:solidFill>
        </p:spPr>
        <p:txBody>
          <a:bodyPr wrap="square" rtlCol="0">
            <a:spAutoFit/>
          </a:bodyPr>
          <a:lstStyle>
            <a:defPPr>
              <a:defRPr lang="es-AR"/>
            </a:defPPr>
            <a:lvl1pPr>
              <a:defRPr sz="2000">
                <a:solidFill>
                  <a:schemeClr val="accent6">
                    <a:lumMod val="10000"/>
                  </a:schemeClr>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smtClean="0">
                <a:ln>
                  <a:noFill/>
                </a:ln>
                <a:solidFill>
                  <a:srgbClr val="70AD47">
                    <a:lumMod val="10000"/>
                  </a:srgbClr>
                </a:solidFill>
                <a:effectLst/>
                <a:uLnTx/>
                <a:uFillTx/>
                <a:latin typeface="Calibri Light"/>
                <a:ea typeface="+mn-ea"/>
                <a:cs typeface="+mn-cs"/>
              </a:rPr>
              <a:t>Días de Atraso Pago a Generadores MEM</a:t>
            </a:r>
            <a:endParaRPr kumimoji="0" lang="es-AR" sz="2000" b="0" i="0" u="none" strike="noStrike" kern="1200" cap="none" spc="0" normalizeH="0" baseline="0" noProof="0" dirty="0">
              <a:ln>
                <a:noFill/>
              </a:ln>
              <a:solidFill>
                <a:srgbClr val="70AD47">
                  <a:lumMod val="10000"/>
                </a:srgbClr>
              </a:solidFill>
              <a:effectLst/>
              <a:uLnTx/>
              <a:uFillTx/>
              <a:latin typeface="Calibri Light"/>
              <a:ea typeface="+mn-ea"/>
              <a:cs typeface="+mn-cs"/>
            </a:endParaRPr>
          </a:p>
        </p:txBody>
      </p:sp>
      <p:graphicFrame>
        <p:nvGraphicFramePr>
          <p:cNvPr id="8" name="Tabla 10"/>
          <p:cNvGraphicFramePr>
            <a:graphicFrameLocks noGrp="1"/>
          </p:cNvGraphicFramePr>
          <p:nvPr>
            <p:extLst/>
          </p:nvPr>
        </p:nvGraphicFramePr>
        <p:xfrm>
          <a:off x="1981200" y="1219200"/>
          <a:ext cx="8915400" cy="628650"/>
        </p:xfrm>
        <a:graphic>
          <a:graphicData uri="http://schemas.openxmlformats.org/drawingml/2006/table">
            <a:tbl>
              <a:tblPr/>
              <a:tblGrid>
                <a:gridCol w="4161201">
                  <a:extLst>
                    <a:ext uri="{9D8B030D-6E8A-4147-A177-3AD203B41FA5}">
                      <a16:colId xmlns:a16="http://schemas.microsoft.com/office/drawing/2014/main" xmlns="" val="1820385795"/>
                    </a:ext>
                  </a:extLst>
                </a:gridCol>
                <a:gridCol w="1584733">
                  <a:extLst>
                    <a:ext uri="{9D8B030D-6E8A-4147-A177-3AD203B41FA5}">
                      <a16:colId xmlns:a16="http://schemas.microsoft.com/office/drawing/2014/main" xmlns="" val="443529549"/>
                    </a:ext>
                  </a:extLst>
                </a:gridCol>
                <a:gridCol w="1584733">
                  <a:extLst>
                    <a:ext uri="{9D8B030D-6E8A-4147-A177-3AD203B41FA5}">
                      <a16:colId xmlns:a16="http://schemas.microsoft.com/office/drawing/2014/main" xmlns="" val="212779479"/>
                    </a:ext>
                  </a:extLst>
                </a:gridCol>
                <a:gridCol w="1584733">
                  <a:extLst>
                    <a:ext uri="{9D8B030D-6E8A-4147-A177-3AD203B41FA5}">
                      <a16:colId xmlns:a16="http://schemas.microsoft.com/office/drawing/2014/main" xmlns="" val="3232540201"/>
                    </a:ext>
                  </a:extLst>
                </a:gridCol>
              </a:tblGrid>
              <a:tr h="266700">
                <a:tc>
                  <a:txBody>
                    <a:bodyPr/>
                    <a:lstStyle/>
                    <a:p>
                      <a:pPr algn="l" rtl="0" fontAlgn="ctr"/>
                      <a:r>
                        <a:rPr lang="es-AR" sz="2000" b="0" i="0" u="none" strike="noStrike" dirty="0">
                          <a:solidFill>
                            <a:srgbClr val="000000"/>
                          </a:solidFill>
                          <a:effectLst/>
                          <a:latin typeface="Franklin Gothic Demi Cond" panose="020B0706030402020204" pitchFamily="34" charset="0"/>
                        </a:rPr>
                        <a:t> </a:t>
                      </a:r>
                    </a:p>
                  </a:txBody>
                  <a:tcPr marL="428625" marR="9525" marT="9525" marB="0" anchor="ctr">
                    <a:lnL>
                      <a:noFill/>
                    </a:lnL>
                    <a:lnR>
                      <a:noFill/>
                    </a:lnR>
                    <a:lnT>
                      <a:noFill/>
                    </a:lnT>
                    <a:lnB>
                      <a:noFill/>
                    </a:lnB>
                    <a:solidFill>
                      <a:srgbClr val="FFFFFF"/>
                    </a:solidFill>
                  </a:tcPr>
                </a:tc>
                <a:tc>
                  <a:txBody>
                    <a:bodyPr/>
                    <a:lstStyle/>
                    <a:p>
                      <a:pPr algn="ctr" rtl="0" fontAlgn="b"/>
                      <a:r>
                        <a:rPr lang="es-AR" sz="1600" b="0" i="0" u="none" strike="noStrike" dirty="0" err="1" smtClean="0">
                          <a:solidFill>
                            <a:srgbClr val="000000"/>
                          </a:solidFill>
                          <a:effectLst/>
                          <a:latin typeface="Franklin Gothic Demi Cond" panose="020B0706030402020204" pitchFamily="34" charset="0"/>
                        </a:rPr>
                        <a:t>Prom</a:t>
                      </a:r>
                      <a:r>
                        <a:rPr lang="es-AR" sz="1600" b="0" i="0" u="none" strike="noStrike" dirty="0" smtClean="0">
                          <a:solidFill>
                            <a:srgbClr val="000000"/>
                          </a:solidFill>
                          <a:effectLst/>
                          <a:latin typeface="Franklin Gothic Demi Cond" panose="020B0706030402020204" pitchFamily="34" charset="0"/>
                        </a:rPr>
                        <a:t> </a:t>
                      </a:r>
                      <a:r>
                        <a:rPr lang="es-AR" sz="2000" b="0" i="0" u="none" strike="noStrike" dirty="0" smtClean="0">
                          <a:solidFill>
                            <a:srgbClr val="000000"/>
                          </a:solidFill>
                          <a:effectLst/>
                          <a:latin typeface="Franklin Gothic Demi Cond" panose="020B0706030402020204" pitchFamily="34" charset="0"/>
                        </a:rPr>
                        <a:t>2015</a:t>
                      </a:r>
                      <a:endParaRPr lang="es-AR" sz="2000" b="0" i="0" u="none" strike="noStrike" dirty="0">
                        <a:solidFill>
                          <a:srgbClr val="000000"/>
                        </a:solidFill>
                        <a:effectLst/>
                        <a:latin typeface="Franklin Gothic Demi Cond" panose="020B0706030402020204" pitchFamily="34" charset="0"/>
                      </a:endParaRPr>
                    </a:p>
                  </a:txBody>
                  <a:tcPr marL="9525" marR="9525" marT="9525" marB="0" anchor="b">
                    <a:lnL>
                      <a:noFill/>
                    </a:lnL>
                    <a:lnR>
                      <a:noFill/>
                    </a:lnR>
                    <a:lnT>
                      <a:noFill/>
                    </a:lnT>
                    <a:lnB>
                      <a:noFill/>
                    </a:lnB>
                    <a:solidFill>
                      <a:srgbClr val="F2F2F2"/>
                    </a:solidFill>
                  </a:tcPr>
                </a:tc>
                <a:tc>
                  <a:txBody>
                    <a:bodyPr/>
                    <a:lstStyle/>
                    <a:p>
                      <a:pPr algn="ctr" rtl="0" fontAlgn="ctr"/>
                      <a:r>
                        <a:rPr lang="es-AR" sz="1600" b="0" i="0" u="none" strike="noStrike" dirty="0" err="1" smtClean="0">
                          <a:solidFill>
                            <a:srgbClr val="000000"/>
                          </a:solidFill>
                          <a:effectLst/>
                          <a:latin typeface="Franklin Gothic Demi Cond" panose="020B0706030402020204" pitchFamily="34" charset="0"/>
                        </a:rPr>
                        <a:t>Prom</a:t>
                      </a:r>
                      <a:r>
                        <a:rPr lang="es-AR" sz="1600" b="0" i="0" u="none" strike="noStrike" dirty="0" smtClean="0">
                          <a:solidFill>
                            <a:srgbClr val="000000"/>
                          </a:solidFill>
                          <a:effectLst/>
                          <a:latin typeface="Franklin Gothic Demi Cond" panose="020B0706030402020204" pitchFamily="34" charset="0"/>
                        </a:rPr>
                        <a:t> </a:t>
                      </a:r>
                      <a:r>
                        <a:rPr lang="es-AR" sz="2000" b="0" i="0" u="none" strike="noStrike" dirty="0" smtClean="0">
                          <a:solidFill>
                            <a:srgbClr val="000000"/>
                          </a:solidFill>
                          <a:effectLst/>
                          <a:latin typeface="Franklin Gothic Demi Cond" panose="020B0706030402020204" pitchFamily="34" charset="0"/>
                        </a:rPr>
                        <a:t>2016</a:t>
                      </a:r>
                      <a:endParaRPr lang="es-AR" sz="2000" b="0" i="0" u="none" strike="noStrike" dirty="0">
                        <a:solidFill>
                          <a:srgbClr val="000000"/>
                        </a:solidFill>
                        <a:effectLst/>
                        <a:latin typeface="Franklin Gothic Demi Cond" panose="020B0706030402020204" pitchFamily="34" charset="0"/>
                      </a:endParaRPr>
                    </a:p>
                  </a:txBody>
                  <a:tcPr marL="9525" marR="9525" marT="9525" marB="0" anchor="ctr">
                    <a:lnL>
                      <a:noFill/>
                    </a:lnL>
                    <a:lnR>
                      <a:noFill/>
                    </a:lnR>
                    <a:lnT>
                      <a:noFill/>
                    </a:lnT>
                    <a:lnB>
                      <a:noFill/>
                    </a:lnB>
                    <a:solidFill>
                      <a:srgbClr val="FFFFFF"/>
                    </a:solidFill>
                  </a:tcPr>
                </a:tc>
                <a:tc>
                  <a:txBody>
                    <a:bodyPr/>
                    <a:lstStyle/>
                    <a:p>
                      <a:pPr algn="ctr" rtl="0" fontAlgn="b"/>
                      <a:r>
                        <a:rPr lang="es-AR" sz="1600" b="0" i="0" u="none" strike="noStrike" dirty="0" err="1" smtClean="0">
                          <a:solidFill>
                            <a:srgbClr val="000000"/>
                          </a:solidFill>
                          <a:effectLst/>
                          <a:latin typeface="Franklin Gothic Demi Cond" panose="020B0706030402020204" pitchFamily="34" charset="0"/>
                        </a:rPr>
                        <a:t>Prom</a:t>
                      </a:r>
                      <a:r>
                        <a:rPr lang="es-AR" sz="1600" b="0" i="0" u="none" strike="noStrike" dirty="0" smtClean="0">
                          <a:solidFill>
                            <a:srgbClr val="000000"/>
                          </a:solidFill>
                          <a:effectLst/>
                          <a:latin typeface="Franklin Gothic Demi Cond" panose="020B0706030402020204" pitchFamily="34" charset="0"/>
                        </a:rPr>
                        <a:t> </a:t>
                      </a:r>
                      <a:r>
                        <a:rPr lang="es-AR" sz="2000" b="0" i="0" u="none" strike="noStrike" dirty="0" smtClean="0">
                          <a:solidFill>
                            <a:srgbClr val="000000"/>
                          </a:solidFill>
                          <a:effectLst/>
                          <a:latin typeface="Franklin Gothic Demi Cond" panose="020B0706030402020204" pitchFamily="34" charset="0"/>
                        </a:rPr>
                        <a:t>2017</a:t>
                      </a:r>
                    </a:p>
                  </a:txBody>
                  <a:tcPr marL="9525" marR="9525" marT="9525" marB="0" anchor="b">
                    <a:lnL>
                      <a:noFill/>
                    </a:lnL>
                    <a:lnR>
                      <a:noFill/>
                    </a:lnR>
                    <a:lnT>
                      <a:noFill/>
                    </a:lnT>
                    <a:lnB>
                      <a:noFill/>
                    </a:lnB>
                    <a:solidFill>
                      <a:schemeClr val="bg1">
                        <a:lumMod val="95000"/>
                      </a:schemeClr>
                    </a:solidFill>
                  </a:tcPr>
                </a:tc>
                <a:extLst>
                  <a:ext uri="{0D108BD9-81ED-4DB2-BD59-A6C34878D82A}">
                    <a16:rowId xmlns:a16="http://schemas.microsoft.com/office/drawing/2014/main" xmlns="" val="2919817132"/>
                  </a:ext>
                </a:extLst>
              </a:tr>
              <a:tr h="266700">
                <a:tc>
                  <a:txBody>
                    <a:bodyPr/>
                    <a:lstStyle/>
                    <a:p>
                      <a:pPr algn="l" rtl="0" fontAlgn="ctr"/>
                      <a:r>
                        <a:rPr lang="es-AR" sz="2000" b="0" i="0" u="none" strike="noStrike" dirty="0" smtClean="0">
                          <a:solidFill>
                            <a:srgbClr val="000000"/>
                          </a:solidFill>
                          <a:effectLst/>
                          <a:latin typeface="Calibri" panose="020F0502020204030204" pitchFamily="34" charset="0"/>
                        </a:rPr>
                        <a:t>DÍAS ATRASO</a:t>
                      </a:r>
                      <a:endParaRPr lang="es-AR" sz="2000" b="0" i="0" u="none" strike="noStrike" dirty="0">
                        <a:solidFill>
                          <a:srgbClr val="000000"/>
                        </a:solidFill>
                        <a:effectLst/>
                        <a:latin typeface="Calibri" panose="020F0502020204030204" pitchFamily="34" charset="0"/>
                      </a:endParaRPr>
                    </a:p>
                  </a:txBody>
                  <a:tcPr marL="428625" marR="9525" marT="9525" marB="0" anchor="ctr">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rtl="0" fontAlgn="ctr"/>
                      <a:r>
                        <a:rPr lang="es-AR" sz="2000" b="0" i="0" u="none" strike="noStrike" dirty="0" smtClean="0">
                          <a:solidFill>
                            <a:srgbClr val="000000"/>
                          </a:solidFill>
                          <a:effectLst/>
                          <a:latin typeface="Calibri" panose="020F0502020204030204" pitchFamily="34" charset="0"/>
                        </a:rPr>
                        <a:t>64 días</a:t>
                      </a:r>
                      <a:endParaRPr lang="es-AR" sz="2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solidFill>
                      <a:srgbClr val="F2F2F2"/>
                    </a:solidFill>
                  </a:tcPr>
                </a:tc>
                <a:tc>
                  <a:txBody>
                    <a:bodyPr/>
                    <a:lstStyle/>
                    <a:p>
                      <a:pPr algn="ctr" rtl="0" fontAlgn="ctr"/>
                      <a:r>
                        <a:rPr lang="es-AR" sz="2000" b="0" i="0" u="none" strike="noStrike" dirty="0" smtClean="0">
                          <a:solidFill>
                            <a:srgbClr val="000000"/>
                          </a:solidFill>
                          <a:effectLst/>
                          <a:latin typeface="Calibri" panose="020F0502020204030204" pitchFamily="34" charset="0"/>
                        </a:rPr>
                        <a:t>37 días</a:t>
                      </a:r>
                      <a:endParaRPr lang="es-AR" sz="2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ctr" rtl="0" fontAlgn="ctr"/>
                      <a:r>
                        <a:rPr lang="es-AR" sz="2000" b="0" i="0" u="none" strike="noStrike" dirty="0" smtClean="0">
                          <a:solidFill>
                            <a:srgbClr val="000000"/>
                          </a:solidFill>
                          <a:effectLst/>
                          <a:latin typeface="Calibri" panose="020F0502020204030204" pitchFamily="34" charset="0"/>
                        </a:rPr>
                        <a:t>0 días</a:t>
                      </a:r>
                      <a:endParaRPr lang="es-AR" sz="2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453051389"/>
                  </a:ext>
                </a:extLst>
              </a:tr>
            </a:tbl>
          </a:graphicData>
        </a:graphic>
      </p:graphicFrame>
      <p:graphicFrame>
        <p:nvGraphicFramePr>
          <p:cNvPr id="10" name="Gráfico 7"/>
          <p:cNvGraphicFramePr>
            <a:graphicFrameLocks noGrp="1"/>
          </p:cNvGraphicFramePr>
          <p:nvPr>
            <p:extLst/>
          </p:nvPr>
        </p:nvGraphicFramePr>
        <p:xfrm>
          <a:off x="767408" y="1988840"/>
          <a:ext cx="10439400" cy="3899940"/>
        </p:xfrm>
        <a:graphic>
          <a:graphicData uri="http://schemas.openxmlformats.org/drawingml/2006/chart">
            <c:chart xmlns:c="http://schemas.openxmlformats.org/drawingml/2006/chart" xmlns:r="http://schemas.openxmlformats.org/officeDocument/2006/relationships" r:id="rId2"/>
          </a:graphicData>
        </a:graphic>
      </p:graphicFrame>
      <p:sp>
        <p:nvSpPr>
          <p:cNvPr id="2" name="1 Elipse"/>
          <p:cNvSpPr/>
          <p:nvPr/>
        </p:nvSpPr>
        <p:spPr>
          <a:xfrm>
            <a:off x="4295800" y="3842478"/>
            <a:ext cx="720080" cy="325173"/>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1868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0" grpId="0">
        <p:bldAsOne/>
      </p:bldGraphic>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263352" y="0"/>
            <a:ext cx="9001000" cy="645305"/>
          </a:xfrm>
        </p:spPr>
        <p:txBody>
          <a:bodyPr>
            <a:noAutofit/>
          </a:bodyPr>
          <a:lstStyle/>
          <a:p>
            <a:r>
              <a:rPr lang="es-AR" sz="2600" dirty="0" smtClean="0">
                <a:latin typeface="+mn-lt"/>
              </a:rPr>
              <a:t>Normalización de las Concesiones de Distribución y Transporte</a:t>
            </a:r>
            <a:endParaRPr lang="es-AR" sz="2600" dirty="0">
              <a:latin typeface="+mn-lt"/>
            </a:endParaRPr>
          </a:p>
        </p:txBody>
      </p:sp>
      <p:sp>
        <p:nvSpPr>
          <p:cNvPr id="8" name="7 CuadroTexto"/>
          <p:cNvSpPr txBox="1"/>
          <p:nvPr/>
        </p:nvSpPr>
        <p:spPr>
          <a:xfrm>
            <a:off x="623392" y="1052736"/>
            <a:ext cx="11017224" cy="4764381"/>
          </a:xfrm>
          <a:prstGeom prst="rect">
            <a:avLst/>
          </a:prstGeom>
          <a:noFill/>
        </p:spPr>
        <p:txBody>
          <a:bodyPr wrap="square" rtlCol="0">
            <a:spAutoFit/>
          </a:bodyPr>
          <a:lstStyle>
            <a:defPPr>
              <a:defRPr lang="es-ES_tradnl"/>
            </a:defPPr>
            <a:lvl1pPr marL="457200" indent="-457200">
              <a:spcBef>
                <a:spcPts val="1800"/>
              </a:spcBef>
              <a:spcAft>
                <a:spcPts val="1800"/>
              </a:spcAft>
              <a:buFont typeface="Arial" panose="020B0604020202020204" pitchFamily="34" charset="0"/>
              <a:buChar char="•"/>
              <a:defRPr sz="2800" b="1">
                <a:solidFill>
                  <a:prstClr val="black"/>
                </a:solidFill>
              </a:defRPr>
            </a:lvl1pPr>
          </a:lstStyle>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Desde el año 2006 se mantuvo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sin resolver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la situación regulatoria de fondo de las concesionarias nacionales (10 años)</a:t>
            </a:r>
          </a:p>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Durante el año 2016, se dedicaron esfuerzos en definir las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nuevas obligaciones de calidad</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 y se discutió en Audiencia Pública las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tarifas</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 del quinquenio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2017-2021</a:t>
            </a:r>
          </a:p>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A partir de febrero 2017 se normalizaron las concesiones con una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nueva tarifa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económica y competitiva, e incentivos a la inversión de largo plazo</a:t>
            </a:r>
            <a:endParaRPr kumimoji="0" lang="es-AR" sz="3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82506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fontScale="90000"/>
          </a:bodyPr>
          <a:lstStyle/>
          <a:p>
            <a:r>
              <a:rPr lang="es-AR" sz="2800" dirty="0" smtClean="0">
                <a:latin typeface="+mn-lt"/>
              </a:rPr>
              <a:t>Normalización de las Concesiones – Percepción de la Calidad</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2" descr="E:\CALIDAD Y UNIFILARES SADI\DESEMPEÑO VERANO\adjunto a consulta JDG del 10 de mar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853051"/>
            <a:ext cx="12063626" cy="48254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4871864" y="5068891"/>
            <a:ext cx="3024336" cy="969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smtClean="0">
                <a:ln>
                  <a:noFill/>
                </a:ln>
                <a:solidFill>
                  <a:prstClr val="white"/>
                </a:solidFill>
                <a:effectLst/>
                <a:uLnTx/>
                <a:uFillTx/>
                <a:latin typeface="Calibri"/>
                <a:ea typeface="+mn-ea"/>
                <a:cs typeface="+mn-cs"/>
              </a:rPr>
              <a:t>Reducción de Cortes -34% </a:t>
            </a:r>
            <a:endParaRPr kumimoji="0" lang="es-AR"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Oval 2"/>
          <p:cNvSpPr/>
          <p:nvPr/>
        </p:nvSpPr>
        <p:spPr>
          <a:xfrm>
            <a:off x="2472154" y="4460558"/>
            <a:ext cx="720080" cy="64807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0796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59496" y="1052736"/>
            <a:ext cx="9289032" cy="3140968"/>
          </a:xfrm>
        </p:spPr>
        <p:txBody>
          <a:bodyPr>
            <a:noAutofit/>
          </a:bodyPr>
          <a:lstStyle/>
          <a:p>
            <a:pPr algn="ctr"/>
            <a:r>
              <a:rPr lang="es-AR" sz="5200" b="1" dirty="0" smtClean="0">
                <a:latin typeface="Arial" panose="020B0604020202020204" pitchFamily="34" charset="0"/>
                <a:cs typeface="Arial" panose="020B0604020202020204" pitchFamily="34" charset="0"/>
              </a:rPr>
              <a:t>Inversiones para Normalizar el funcionamiento del Sector</a:t>
            </a:r>
            <a:r>
              <a:rPr lang="es-AR" sz="5400" b="1" dirty="0" smtClean="0">
                <a:latin typeface="Arial" panose="020B0604020202020204" pitchFamily="34" charset="0"/>
                <a:cs typeface="Arial" panose="020B0604020202020204" pitchFamily="34" charset="0"/>
              </a:rPr>
              <a:t/>
            </a:r>
            <a:br>
              <a:rPr lang="es-AR" sz="5400" b="1" dirty="0" smtClean="0">
                <a:latin typeface="Arial" panose="020B0604020202020204" pitchFamily="34" charset="0"/>
                <a:cs typeface="Arial" panose="020B0604020202020204" pitchFamily="34" charset="0"/>
              </a:rPr>
            </a:br>
            <a:r>
              <a:rPr lang="es-AR" sz="5400" b="1" dirty="0" smtClean="0">
                <a:latin typeface="Arial" panose="020B0604020202020204" pitchFamily="34" charset="0"/>
                <a:cs typeface="Arial" panose="020B0604020202020204" pitchFamily="34" charset="0"/>
              </a:rPr>
              <a:t/>
            </a:r>
            <a:br>
              <a:rPr lang="es-AR" sz="5400" b="1" dirty="0" smtClean="0">
                <a:latin typeface="Arial" panose="020B0604020202020204" pitchFamily="34" charset="0"/>
                <a:cs typeface="Arial" panose="020B0604020202020204" pitchFamily="34" charset="0"/>
              </a:rPr>
            </a:br>
            <a:r>
              <a:rPr lang="es-AR" sz="4000" b="1" dirty="0" smtClean="0">
                <a:latin typeface="Arial" panose="020B0604020202020204" pitchFamily="34" charset="0"/>
                <a:cs typeface="Arial" panose="020B0604020202020204" pitchFamily="34" charset="0"/>
              </a:rPr>
              <a:t>Primeros Resultados y Perspectivas </a:t>
            </a:r>
            <a:endParaRPr lang="es-AR" sz="5400" b="1" dirty="0">
              <a:latin typeface="Arial" panose="020B0604020202020204" pitchFamily="34" charset="0"/>
              <a:cs typeface="Arial" panose="020B0604020202020204" pitchFamily="34" charset="0"/>
            </a:endParaRPr>
          </a:p>
        </p:txBody>
      </p:sp>
      <p:sp>
        <p:nvSpPr>
          <p:cNvPr id="4" name="3 Rectángulo"/>
          <p:cNvSpPr/>
          <p:nvPr/>
        </p:nvSpPr>
        <p:spPr>
          <a:xfrm>
            <a:off x="8832304" y="5085184"/>
            <a:ext cx="2952328" cy="12241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2 Subtítulo"/>
          <p:cNvSpPr txBox="1">
            <a:spLocks/>
          </p:cNvSpPr>
          <p:nvPr/>
        </p:nvSpPr>
        <p:spPr>
          <a:xfrm>
            <a:off x="7248129" y="5271911"/>
            <a:ext cx="4248472" cy="10374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lang="es-ES_tradnl" sz="2000" b="0" i="0" u="none" strike="noStrike" kern="1200" cap="none" baseline="0">
                <a:solidFill>
                  <a:schemeClr val="bg1"/>
                </a:solidFill>
                <a:latin typeface="Roboto Medium" pitchFamily="2" charset="0"/>
                <a:ea typeface="Roboto Medium" pitchFamily="2" charset="0"/>
                <a:cs typeface="Roboto Medium" pitchFamily="2" charset="0"/>
                <a:sym typeface="Arial"/>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a:buNone/>
              <a:tabLst/>
              <a:defRPr/>
            </a:pPr>
            <a:endPar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endParaRPr>
          </a:p>
          <a:p>
            <a:pPr marL="0" marR="0" lvl="0" indent="0" algn="r" defTabSz="914400" rtl="0" eaLnBrk="1" fontAlgn="auto" latinLnBrk="0" hangingPunct="1">
              <a:lnSpc>
                <a:spcPct val="90000"/>
              </a:lnSpc>
              <a:spcBef>
                <a:spcPts val="0"/>
              </a:spcBef>
              <a:spcAft>
                <a:spcPts val="0"/>
              </a:spcAft>
              <a:buClrTx/>
              <a:buSzTx/>
              <a:buFont typeface="Arial"/>
              <a:buNone/>
              <a:tabLst/>
              <a:defRPr/>
            </a:pPr>
            <a:r>
              <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rPr>
              <a:t>Secretaría de Energía Eléctrica</a:t>
            </a:r>
          </a:p>
        </p:txBody>
      </p:sp>
    </p:spTree>
    <p:extLst>
      <p:ext uri="{BB962C8B-B14F-4D97-AF65-F5344CB8AC3E}">
        <p14:creationId xmlns:p14="http://schemas.microsoft.com/office/powerpoint/2010/main" val="485397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263352" y="0"/>
            <a:ext cx="9001000" cy="645305"/>
          </a:xfrm>
        </p:spPr>
        <p:txBody>
          <a:bodyPr>
            <a:noAutofit/>
          </a:bodyPr>
          <a:lstStyle/>
          <a:p>
            <a:r>
              <a:rPr lang="es-AR" sz="2600" dirty="0" smtClean="0">
                <a:latin typeface="+mn-lt"/>
              </a:rPr>
              <a:t>Normalización de las Reservas en Generación</a:t>
            </a:r>
            <a:endParaRPr lang="es-AR" sz="2600"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Marcador de contenido 2"/>
          <p:cNvSpPr txBox="1">
            <a:spLocks/>
          </p:cNvSpPr>
          <p:nvPr/>
        </p:nvSpPr>
        <p:spPr>
          <a:xfrm>
            <a:off x="348900" y="796987"/>
            <a:ext cx="8891354" cy="15518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
                <a:srgbClr val="4472C4"/>
              </a:buClr>
              <a:buSzTx/>
              <a:buFont typeface="Arial" pitchFamily="34" charset="0"/>
              <a:buChar char="•"/>
              <a:tabLst/>
              <a:defRPr/>
            </a:pPr>
            <a:r>
              <a:rPr kumimoji="0" lang="es-AR"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Licitación abierta </a:t>
            </a:r>
            <a:r>
              <a:rPr kumimoji="0" lang="es-A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nueva oferta térmica, con </a:t>
            </a:r>
            <a:r>
              <a:rPr kumimoji="0" lang="es-AR" sz="24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CEM</a:t>
            </a:r>
            <a:r>
              <a:rPr kumimoji="0" lang="es-A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&lt; 2500 kcal/</a:t>
            </a:r>
            <a:r>
              <a:rPr kumimoji="0" lang="es-AR" sz="24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kWh</a:t>
            </a:r>
            <a:r>
              <a:rPr kumimoji="0" lang="es-A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342900" marR="0" lvl="0" indent="-342900" algn="ctr" defTabSz="914400" rtl="0" eaLnBrk="1" fontAlgn="auto" latinLnBrk="0" hangingPunct="1">
              <a:lnSpc>
                <a:spcPct val="100000"/>
              </a:lnSpc>
              <a:spcBef>
                <a:spcPts val="0"/>
              </a:spcBef>
              <a:spcAft>
                <a:spcPts val="0"/>
              </a:spcAft>
              <a:buClr>
                <a:srgbClr val="4472C4"/>
              </a:buClr>
              <a:buSzTx/>
              <a:buFont typeface="Arial" pitchFamily="34" charset="0"/>
              <a:buChar char="•"/>
              <a:tabLst/>
              <a:defRPr/>
            </a:pPr>
            <a:r>
              <a:rPr kumimoji="0" lang="es-A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Tecnología, combustibles y fecha de E/S </a:t>
            </a:r>
            <a:r>
              <a:rPr kumimoji="0" lang="es-AR"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comprometidos</a:t>
            </a:r>
          </a:p>
          <a:p>
            <a:pPr marL="342900" marR="0" lvl="0" indent="-342900" algn="ctr" defTabSz="914400" rtl="0" eaLnBrk="1" fontAlgn="auto" latinLnBrk="0" hangingPunct="1">
              <a:lnSpc>
                <a:spcPct val="100000"/>
              </a:lnSpc>
              <a:spcBef>
                <a:spcPts val="0"/>
              </a:spcBef>
              <a:spcAft>
                <a:spcPts val="0"/>
              </a:spcAft>
              <a:buClr>
                <a:srgbClr val="4472C4"/>
              </a:buClr>
              <a:buSzTx/>
              <a:buFont typeface="Arial" pitchFamily="34" charset="0"/>
              <a:buChar char="•"/>
              <a:tabLst/>
              <a:defRPr/>
            </a:pPr>
            <a:r>
              <a:rPr kumimoji="0" lang="es-A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Financiación </a:t>
            </a:r>
            <a:r>
              <a:rPr kumimoji="0" lang="es-AR"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propia</a:t>
            </a:r>
            <a:r>
              <a:rPr kumimoji="0" lang="es-AR"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oferta de costo de potencia y costo variable en </a:t>
            </a:r>
            <a:r>
              <a:rPr kumimoji="0" lang="es-AR"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contratos a plazo</a:t>
            </a:r>
          </a:p>
        </p:txBody>
      </p:sp>
      <p:sp>
        <p:nvSpPr>
          <p:cNvPr id="11" name="12 Rectángulo"/>
          <p:cNvSpPr/>
          <p:nvPr/>
        </p:nvSpPr>
        <p:spPr>
          <a:xfrm>
            <a:off x="9697452" y="1650963"/>
            <a:ext cx="2147637" cy="816980"/>
          </a:xfrm>
          <a:prstGeom prst="rect">
            <a:avLst/>
          </a:prstGeom>
          <a:solidFill>
            <a:schemeClr val="bg1">
              <a:lumMod val="85000"/>
              <a:alpha val="17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200" b="1" i="0" u="none" strike="noStrike" kern="1200" cap="none" spc="0" normalizeH="0" baseline="0" noProof="0" dirty="0" smtClean="0">
                <a:ln>
                  <a:noFill/>
                </a:ln>
                <a:solidFill>
                  <a:srgbClr val="4472C4"/>
                </a:solidFill>
                <a:effectLst/>
                <a:uLnTx/>
                <a:uFillTx/>
                <a:latin typeface="Calibri Light"/>
                <a:ea typeface="+mn-ea"/>
                <a:cs typeface="+mn-cs"/>
              </a:rPr>
              <a:t>24</a:t>
            </a:r>
            <a:r>
              <a:rPr kumimoji="0" lang="es-AR" sz="1600" b="0" i="0" u="none" strike="noStrike" kern="1200" cap="none" spc="0" normalizeH="0" baseline="0" noProof="0" dirty="0" smtClean="0">
                <a:ln>
                  <a:noFill/>
                </a:ln>
                <a:solidFill>
                  <a:srgbClr val="4472C4"/>
                </a:solidFill>
                <a:effectLst/>
                <a:uLnTx/>
                <a:uFillTx/>
                <a:latin typeface="Calibri Ligh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0" i="0" u="none" strike="noStrike" kern="1200" cap="none" spc="0" normalizeH="0" baseline="0" noProof="0" dirty="0" smtClean="0">
                <a:ln>
                  <a:noFill/>
                </a:ln>
                <a:solidFill>
                  <a:srgbClr val="4472C4"/>
                </a:solidFill>
                <a:effectLst/>
                <a:uLnTx/>
                <a:uFillTx/>
                <a:latin typeface="Calibri Light"/>
                <a:ea typeface="+mn-ea"/>
                <a:cs typeface="+mn-cs"/>
              </a:rPr>
              <a:t>Grupos Empresarios</a:t>
            </a:r>
            <a:endParaRPr kumimoji="0" lang="es-AR" sz="1600" b="0" i="0" u="none" strike="noStrike" kern="1200" cap="none" spc="0" normalizeH="0" baseline="0" noProof="0" dirty="0">
              <a:ln>
                <a:noFill/>
              </a:ln>
              <a:solidFill>
                <a:srgbClr val="4472C4"/>
              </a:solidFill>
              <a:effectLst/>
              <a:uLnTx/>
              <a:uFillTx/>
              <a:latin typeface="Calibri Light"/>
              <a:ea typeface="+mn-ea"/>
              <a:cs typeface="+mn-cs"/>
            </a:endParaRPr>
          </a:p>
        </p:txBody>
      </p:sp>
      <p:sp>
        <p:nvSpPr>
          <p:cNvPr id="12" name="13 Rectángulo"/>
          <p:cNvSpPr/>
          <p:nvPr/>
        </p:nvSpPr>
        <p:spPr>
          <a:xfrm>
            <a:off x="9697452" y="761721"/>
            <a:ext cx="2147637" cy="715622"/>
          </a:xfrm>
          <a:prstGeom prst="rect">
            <a:avLst/>
          </a:prstGeom>
          <a:solidFill>
            <a:schemeClr val="bg1">
              <a:lumMod val="85000"/>
              <a:alpha val="17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smtClean="0">
                <a:ln>
                  <a:noFill/>
                </a:ln>
                <a:solidFill>
                  <a:srgbClr val="4472C4"/>
                </a:solidFill>
                <a:effectLst/>
                <a:uLnTx/>
                <a:uFillTx/>
                <a:latin typeface="Calibri Light"/>
                <a:ea typeface="+mn-ea"/>
                <a:cs typeface="+mn-cs"/>
              </a:rPr>
              <a:t>61</a:t>
            </a:r>
            <a:r>
              <a:rPr kumimoji="0" lang="es-AR" sz="1600" b="0" i="0" u="none" strike="noStrike" kern="1200" cap="none" spc="0" normalizeH="0" baseline="0" noProof="0" dirty="0" smtClean="0">
                <a:ln>
                  <a:noFill/>
                </a:ln>
                <a:solidFill>
                  <a:srgbClr val="4472C4"/>
                </a:solidFill>
                <a:effectLst/>
                <a:uLnTx/>
                <a:uFillTx/>
                <a:latin typeface="Calibri Ligh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0" i="0" u="none" strike="noStrike" kern="1200" cap="none" spc="0" normalizeH="0" baseline="0" noProof="0" dirty="0" smtClean="0">
                <a:ln>
                  <a:noFill/>
                </a:ln>
                <a:solidFill>
                  <a:srgbClr val="4472C4"/>
                </a:solidFill>
                <a:effectLst/>
                <a:uLnTx/>
                <a:uFillTx/>
                <a:latin typeface="Calibri Light"/>
                <a:ea typeface="+mn-ea"/>
                <a:cs typeface="+mn-cs"/>
              </a:rPr>
              <a:t>Ofertas principales</a:t>
            </a:r>
            <a:endParaRPr kumimoji="0" lang="es-AR" sz="1600" b="0" i="0" u="none" strike="noStrike" kern="1200" cap="none" spc="0" normalizeH="0" baseline="0" noProof="0" dirty="0">
              <a:ln>
                <a:noFill/>
              </a:ln>
              <a:solidFill>
                <a:srgbClr val="4472C4"/>
              </a:solidFill>
              <a:effectLst/>
              <a:uLnTx/>
              <a:uFillTx/>
              <a:latin typeface="Calibri Light"/>
              <a:ea typeface="+mn-ea"/>
              <a:cs typeface="+mn-cs"/>
            </a:endParaRPr>
          </a:p>
        </p:txBody>
      </p:sp>
      <p:pic>
        <p:nvPicPr>
          <p:cNvPr id="1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4782" y="2518935"/>
            <a:ext cx="5728509" cy="367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6 Rectángulo"/>
          <p:cNvSpPr/>
          <p:nvPr/>
        </p:nvSpPr>
        <p:spPr>
          <a:xfrm>
            <a:off x="361567" y="5176784"/>
            <a:ext cx="3286161" cy="1006160"/>
          </a:xfrm>
          <a:prstGeom prst="rect">
            <a:avLst/>
          </a:prstGeom>
          <a:solidFill>
            <a:schemeClr val="bg1">
              <a:lumMod val="85000"/>
              <a:alpha val="17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smtClean="0">
                <a:ln>
                  <a:noFill/>
                </a:ln>
                <a:solidFill>
                  <a:srgbClr val="4472C4"/>
                </a:solidFill>
                <a:effectLst/>
                <a:uLnTx/>
                <a:uFillTx/>
                <a:latin typeface="Calibri Light"/>
                <a:ea typeface="+mn-ea"/>
                <a:cs typeface="+mn-cs"/>
              </a:rPr>
              <a:t>3.163 </a:t>
            </a:r>
            <a:r>
              <a:rPr kumimoji="0" lang="es-AR" sz="2800" b="1" i="0" u="none" strike="noStrike" kern="1200" cap="none" spc="0" normalizeH="0" baseline="0" noProof="0" dirty="0" err="1" smtClean="0">
                <a:ln>
                  <a:noFill/>
                </a:ln>
                <a:solidFill>
                  <a:srgbClr val="4472C4"/>
                </a:solidFill>
                <a:effectLst/>
                <a:uLnTx/>
                <a:uFillTx/>
                <a:latin typeface="Calibri Light"/>
                <a:ea typeface="+mn-ea"/>
                <a:cs typeface="+mn-cs"/>
              </a:rPr>
              <a:t>MW</a:t>
            </a:r>
            <a:r>
              <a:rPr kumimoji="0" lang="es-AR" sz="1400" b="0" i="0" u="none" strike="noStrike" kern="1200" cap="none" spc="0" normalizeH="0" baseline="0" noProof="0" dirty="0" smtClean="0">
                <a:ln>
                  <a:noFill/>
                </a:ln>
                <a:solidFill>
                  <a:srgbClr val="4472C4"/>
                </a:solidFill>
                <a:effectLst/>
                <a:uLnTx/>
                <a:uFillTx/>
                <a:latin typeface="Calibri Light"/>
                <a:ea typeface="+mn-ea"/>
                <a:cs typeface="+mn-cs"/>
              </a:rPr>
              <a:t> </a:t>
            </a:r>
            <a:r>
              <a:rPr kumimoji="0" lang="es-AR" sz="1600" b="0" i="0" u="none" strike="noStrike" kern="1200" cap="none" spc="0" normalizeH="0" baseline="0" noProof="0" dirty="0" smtClean="0">
                <a:ln>
                  <a:noFill/>
                </a:ln>
                <a:solidFill>
                  <a:srgbClr val="4472C4"/>
                </a:solidFill>
                <a:effectLst/>
                <a:uLnTx/>
                <a:uFillTx/>
                <a:latin typeface="Calibri Light"/>
                <a:ea typeface="+mn-ea"/>
                <a:cs typeface="+mn-cs"/>
              </a:rPr>
              <a:t>ADJUDICADOS</a:t>
            </a:r>
            <a:endParaRPr kumimoji="0" lang="es-AR" sz="1600" b="0" i="0" u="none" strike="noStrike" kern="1200" cap="none" spc="0" normalizeH="0" baseline="0" noProof="0" dirty="0">
              <a:ln>
                <a:noFill/>
              </a:ln>
              <a:solidFill>
                <a:srgbClr val="4472C4"/>
              </a:solidFill>
              <a:effectLst/>
              <a:uLnTx/>
              <a:uFillTx/>
              <a:latin typeface="Calibri Light"/>
              <a:ea typeface="+mn-ea"/>
              <a:cs typeface="+mn-cs"/>
            </a:endParaRPr>
          </a:p>
        </p:txBody>
      </p:sp>
      <p:sp>
        <p:nvSpPr>
          <p:cNvPr id="15" name="4 Rectángulo"/>
          <p:cNvSpPr/>
          <p:nvPr/>
        </p:nvSpPr>
        <p:spPr>
          <a:xfrm>
            <a:off x="9697452" y="2577821"/>
            <a:ext cx="2147637" cy="800342"/>
          </a:xfrm>
          <a:prstGeom prst="rect">
            <a:avLst/>
          </a:prstGeom>
          <a:solidFill>
            <a:schemeClr val="bg1">
              <a:lumMod val="85000"/>
              <a:alpha val="17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smtClean="0">
                <a:ln>
                  <a:noFill/>
                </a:ln>
                <a:solidFill>
                  <a:srgbClr val="4472C4"/>
                </a:solidFill>
                <a:effectLst/>
                <a:uLnTx/>
                <a:uFillTx/>
                <a:latin typeface="Calibri Light"/>
                <a:ea typeface="+mn-ea"/>
                <a:cs typeface="+mn-cs"/>
              </a:rPr>
              <a:t>6.607 MW</a:t>
            </a:r>
            <a:r>
              <a:rPr kumimoji="0" lang="es-AR" sz="1100" b="0" i="0" u="none" strike="noStrike" kern="1200" cap="none" spc="0" normalizeH="0" baseline="0" noProof="0" dirty="0" smtClean="0">
                <a:ln>
                  <a:noFill/>
                </a:ln>
                <a:solidFill>
                  <a:srgbClr val="4472C4"/>
                </a:solidFill>
                <a:effectLst/>
                <a:uLnTx/>
                <a:uFillTx/>
                <a:latin typeface="Calibri Ligh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smtClean="0">
                <a:ln>
                  <a:noFill/>
                </a:ln>
                <a:solidFill>
                  <a:srgbClr val="4472C4"/>
                </a:solidFill>
                <a:effectLst/>
                <a:uLnTx/>
                <a:uFillTx/>
                <a:latin typeface="Calibri Light"/>
                <a:ea typeface="+mn-ea"/>
                <a:cs typeface="+mn-cs"/>
              </a:rPr>
              <a:t>Potencia Ofrecida</a:t>
            </a:r>
            <a:endParaRPr kumimoji="0" lang="es-AR" sz="1200" b="0" i="0" u="none" strike="noStrike" kern="1200" cap="none" spc="0" normalizeH="0" baseline="0" noProof="0" dirty="0">
              <a:ln>
                <a:noFill/>
              </a:ln>
              <a:solidFill>
                <a:srgbClr val="4472C4"/>
              </a:solidFill>
              <a:effectLst/>
              <a:uLnTx/>
              <a:uFillTx/>
              <a:latin typeface="Calibri Light"/>
              <a:ea typeface="+mn-ea"/>
              <a:cs typeface="+mn-cs"/>
            </a:endParaRPr>
          </a:p>
        </p:txBody>
      </p:sp>
      <p:sp>
        <p:nvSpPr>
          <p:cNvPr id="16" name="Rectángulo 1"/>
          <p:cNvSpPr/>
          <p:nvPr/>
        </p:nvSpPr>
        <p:spPr>
          <a:xfrm>
            <a:off x="335360" y="2734469"/>
            <a:ext cx="3429422" cy="184665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4472C4"/>
              </a:buClr>
              <a:buSzTx/>
              <a:buFontTx/>
              <a:buNone/>
              <a:tabLst/>
              <a:defRPr/>
            </a:pPr>
            <a:r>
              <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MOTOGENERADORES</a:t>
            </a:r>
          </a:p>
          <a:p>
            <a:pPr marL="0" marR="0" lvl="0" indent="0" algn="ctr" defTabSz="914400" rtl="0" eaLnBrk="1" fontAlgn="auto" latinLnBrk="0" hangingPunct="1">
              <a:lnSpc>
                <a:spcPct val="150000"/>
              </a:lnSpc>
              <a:spcBef>
                <a:spcPts val="0"/>
              </a:spcBef>
              <a:spcAft>
                <a:spcPts val="0"/>
              </a:spcAft>
              <a:buClr>
                <a:srgbClr val="4472C4"/>
              </a:buClr>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7 Proyectos </a:t>
            </a:r>
            <a:r>
              <a:rPr kumimoji="0" lang="es-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anose="05000000000000000000" pitchFamily="2" charset="2"/>
              </a:rPr>
              <a:t></a:t>
            </a:r>
            <a:r>
              <a:rPr kumimoji="0" lang="es-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520 MW</a:t>
            </a:r>
          </a:p>
          <a:p>
            <a:pPr marL="0" marR="0" lvl="0" indent="0" algn="ctr" defTabSz="914400" rtl="0" eaLnBrk="1" fontAlgn="auto" latinLnBrk="0" hangingPunct="1">
              <a:lnSpc>
                <a:spcPct val="150000"/>
              </a:lnSpc>
              <a:spcBef>
                <a:spcPts val="0"/>
              </a:spcBef>
              <a:spcAft>
                <a:spcPts val="0"/>
              </a:spcAft>
              <a:buClr>
                <a:srgbClr val="4472C4"/>
              </a:buClr>
              <a:buSzTx/>
              <a:buFontTx/>
              <a:buNone/>
              <a:tabLst/>
              <a:defRPr/>
            </a:pPr>
            <a:r>
              <a:rPr kumimoji="0" lang="es-AR"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TURBINAS </a:t>
            </a:r>
            <a:r>
              <a:rPr kumimoji="0" lang="es-A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 GAS</a:t>
            </a:r>
          </a:p>
          <a:p>
            <a:pPr marL="0" marR="0" lvl="0" indent="0" algn="ctr" defTabSz="914400" rtl="0" eaLnBrk="1" fontAlgn="auto" latinLnBrk="0" hangingPunct="1">
              <a:lnSpc>
                <a:spcPct val="150000"/>
              </a:lnSpc>
              <a:spcBef>
                <a:spcPts val="0"/>
              </a:spcBef>
              <a:spcAft>
                <a:spcPts val="0"/>
              </a:spcAft>
              <a:buClr>
                <a:srgbClr val="4472C4"/>
              </a:buClr>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22 proyectos </a:t>
            </a:r>
            <a:r>
              <a:rPr kumimoji="0" lang="es-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anose="05000000000000000000" pitchFamily="2" charset="2"/>
              </a:rPr>
              <a:t></a:t>
            </a:r>
            <a:r>
              <a:rPr kumimoji="0" lang="es-A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2643 MW</a:t>
            </a:r>
          </a:p>
        </p:txBody>
      </p:sp>
      <p:sp>
        <p:nvSpPr>
          <p:cNvPr id="1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52664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4" grpId="0" animBg="1"/>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6075614" cy="645305"/>
          </a:xfrm>
        </p:spPr>
        <p:txBody>
          <a:bodyPr>
            <a:normAutofit/>
          </a:bodyPr>
          <a:lstStyle/>
          <a:p>
            <a:r>
              <a:rPr lang="es-AR" sz="2800" dirty="0" smtClean="0">
                <a:latin typeface="+mn-lt"/>
              </a:rPr>
              <a:t>Inversiones para Recuperar Reservas</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a 3"/>
          <p:cNvGraphicFramePr>
            <a:graphicFrameLocks noGrp="1"/>
          </p:cNvGraphicFramePr>
          <p:nvPr>
            <p:extLst/>
          </p:nvPr>
        </p:nvGraphicFramePr>
        <p:xfrm>
          <a:off x="719251" y="1204632"/>
          <a:ext cx="4150178" cy="1721148"/>
        </p:xfrm>
        <a:graphic>
          <a:graphicData uri="http://schemas.openxmlformats.org/drawingml/2006/table">
            <a:tbl>
              <a:tblPr firstRow="1" bandRow="1">
                <a:tableStyleId>{5C22544A-7EE6-4342-B048-85BDC9FD1C3A}</a:tableStyleId>
              </a:tblPr>
              <a:tblGrid>
                <a:gridCol w="2347912">
                  <a:extLst>
                    <a:ext uri="{9D8B030D-6E8A-4147-A177-3AD203B41FA5}">
                      <a16:colId xmlns:a16="http://schemas.microsoft.com/office/drawing/2014/main" xmlns="" val="20000"/>
                    </a:ext>
                  </a:extLst>
                </a:gridCol>
                <a:gridCol w="1802266">
                  <a:extLst>
                    <a:ext uri="{9D8B030D-6E8A-4147-A177-3AD203B41FA5}">
                      <a16:colId xmlns:a16="http://schemas.microsoft.com/office/drawing/2014/main" xmlns="" val="20001"/>
                    </a:ext>
                  </a:extLst>
                </a:gridCol>
              </a:tblGrid>
              <a:tr h="324282">
                <a:tc gridSpan="2">
                  <a:txBody>
                    <a:bodyPr/>
                    <a:lstStyle/>
                    <a:p>
                      <a:pPr algn="ctr"/>
                      <a:r>
                        <a:rPr lang="es-AR" sz="1600" dirty="0" smtClean="0">
                          <a:solidFill>
                            <a:schemeClr val="tx1"/>
                          </a:solidFill>
                        </a:rPr>
                        <a:t>CENTRALES</a:t>
                      </a:r>
                      <a:r>
                        <a:rPr lang="es-AR" sz="1600" baseline="0" dirty="0" smtClean="0">
                          <a:solidFill>
                            <a:schemeClr val="tx1"/>
                          </a:solidFill>
                        </a:rPr>
                        <a:t> CON CONTRATO</a:t>
                      </a:r>
                      <a:endParaRPr lang="es-AR" sz="1600"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s-AR"/>
                    </a:p>
                  </a:txBody>
                  <a:tcPr/>
                </a:tc>
                <a:extLst>
                  <a:ext uri="{0D108BD9-81ED-4DB2-BD59-A6C34878D82A}">
                    <a16:rowId xmlns:a16="http://schemas.microsoft.com/office/drawing/2014/main" xmlns="" val="10000"/>
                  </a:ext>
                </a:extLst>
              </a:tr>
              <a:tr h="293038">
                <a:tc>
                  <a:txBody>
                    <a:bodyPr/>
                    <a:lstStyle/>
                    <a:p>
                      <a:pPr marL="288000" algn="l"/>
                      <a:r>
                        <a:rPr lang="es-AR" sz="1400" b="1" dirty="0" smtClean="0"/>
                        <a:t>CENTRALES</a:t>
                      </a:r>
                      <a:endParaRPr lang="es-AR" sz="1400" b="1" dirty="0"/>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400" b="0" dirty="0" smtClean="0"/>
                        <a:t>29</a:t>
                      </a:r>
                      <a:endParaRPr lang="es-AR" sz="1400" b="0" dirty="0"/>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52151">
                <a:tc>
                  <a:txBody>
                    <a:bodyPr/>
                    <a:lstStyle/>
                    <a:p>
                      <a:pPr marL="288000" algn="l"/>
                      <a:r>
                        <a:rPr lang="es-AR" sz="1400" b="1" dirty="0" smtClean="0"/>
                        <a:t>POTENCIA CONTRATADA</a:t>
                      </a:r>
                      <a:endParaRPr lang="es-AR" sz="14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400" b="0" dirty="0" smtClean="0"/>
                        <a:t>3.140</a:t>
                      </a:r>
                      <a:r>
                        <a:rPr lang="es-AR" sz="1400" b="0" baseline="0" dirty="0" smtClean="0"/>
                        <a:t> MW</a:t>
                      </a:r>
                      <a:endParaRPr lang="es-AR" sz="14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6766">
                <a:tc>
                  <a:txBody>
                    <a:bodyPr/>
                    <a:lstStyle/>
                    <a:p>
                      <a:pPr marL="288000" algn="l"/>
                      <a:r>
                        <a:rPr lang="es-AR" sz="1400" b="1" dirty="0" smtClean="0"/>
                        <a:t>PRECIO</a:t>
                      </a:r>
                      <a:r>
                        <a:rPr lang="es-AR" sz="1400" b="1" baseline="0" dirty="0" smtClean="0"/>
                        <a:t> FIJO PROMEDIO</a:t>
                      </a:r>
                      <a:endParaRPr lang="es-AR" sz="14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400" b="0" dirty="0" smtClean="0"/>
                        <a:t>20.787</a:t>
                      </a:r>
                      <a:r>
                        <a:rPr lang="es-AR" sz="1400" b="0" baseline="0" dirty="0" smtClean="0"/>
                        <a:t> U$S/MW-mes</a:t>
                      </a:r>
                      <a:endParaRPr lang="es-AR" sz="1400" b="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52151">
                <a:tc>
                  <a:txBody>
                    <a:bodyPr/>
                    <a:lstStyle/>
                    <a:p>
                      <a:pPr marL="288000" algn="l"/>
                      <a:r>
                        <a:rPr lang="es-AR" sz="1400" b="1" dirty="0" smtClean="0"/>
                        <a:t>PRECIO VAR PROMEDIO</a:t>
                      </a:r>
                      <a:endParaRPr lang="es-AR" sz="14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400" b="0" dirty="0" smtClean="0"/>
                        <a:t>10,92 U$S/MWh</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grpSp>
        <p:nvGrpSpPr>
          <p:cNvPr id="22" name="Grupo 4"/>
          <p:cNvGrpSpPr/>
          <p:nvPr/>
        </p:nvGrpSpPr>
        <p:grpSpPr>
          <a:xfrm>
            <a:off x="5371661" y="179255"/>
            <a:ext cx="4533961" cy="6551747"/>
            <a:chOff x="2768815" y="0"/>
            <a:chExt cx="4570035" cy="6603878"/>
          </a:xfrm>
        </p:grpSpPr>
        <p:pic>
          <p:nvPicPr>
            <p:cNvPr id="23"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101" y="0"/>
              <a:ext cx="2979419" cy="6603878"/>
            </a:xfrm>
            <a:prstGeom prst="rect">
              <a:avLst/>
            </a:prstGeom>
          </p:spPr>
        </p:pic>
        <p:cxnSp>
          <p:nvCxnSpPr>
            <p:cNvPr id="24" name="Conector recto 7"/>
            <p:cNvCxnSpPr/>
            <p:nvPr/>
          </p:nvCxnSpPr>
          <p:spPr>
            <a:xfrm flipV="1">
              <a:off x="4211405" y="947346"/>
              <a:ext cx="15935" cy="8340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ector recto 8"/>
            <p:cNvCxnSpPr/>
            <p:nvPr/>
          </p:nvCxnSpPr>
          <p:spPr>
            <a:xfrm flipH="1">
              <a:off x="2820831" y="2910722"/>
              <a:ext cx="101108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ector recto 10"/>
            <p:cNvCxnSpPr>
              <a:stCxn id="48" idx="2"/>
            </p:cNvCxnSpPr>
            <p:nvPr/>
          </p:nvCxnSpPr>
          <p:spPr>
            <a:xfrm flipH="1">
              <a:off x="3737026" y="3361076"/>
              <a:ext cx="240425" cy="1459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ector recto 12"/>
            <p:cNvCxnSpPr/>
            <p:nvPr/>
          </p:nvCxnSpPr>
          <p:spPr>
            <a:xfrm flipH="1">
              <a:off x="4737878" y="147210"/>
              <a:ext cx="11324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CuadroTexto 16"/>
            <p:cNvSpPr txBox="1"/>
            <p:nvPr/>
          </p:nvSpPr>
          <p:spPr>
            <a:xfrm>
              <a:off x="5669352" y="721274"/>
              <a:ext cx="1669498" cy="9461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RENOVA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CAÑADA DE GOMEZ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PEREZ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VILLA OCAMPO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9" name="Conector 18"/>
            <p:cNvSpPr/>
            <p:nvPr/>
          </p:nvSpPr>
          <p:spPr>
            <a:xfrm>
              <a:off x="4504404" y="932535"/>
              <a:ext cx="197311" cy="202002"/>
            </a:xfrm>
            <a:prstGeom prst="flowChartConnector">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950" b="0" i="0" u="none" strike="noStrike" kern="1200" cap="none" spc="0" normalizeH="0" baseline="0" noProof="0">
                <a:ln>
                  <a:noFill/>
                </a:ln>
                <a:solidFill>
                  <a:prstClr val="white"/>
                </a:solidFill>
                <a:effectLst/>
                <a:uLnTx/>
                <a:uFillTx/>
                <a:latin typeface="Calibri"/>
                <a:ea typeface="+mn-ea"/>
                <a:cs typeface="+mn-cs"/>
              </a:endParaRPr>
            </a:p>
          </p:txBody>
        </p:sp>
        <p:cxnSp>
          <p:nvCxnSpPr>
            <p:cNvPr id="30" name="Conector recto 19"/>
            <p:cNvCxnSpPr/>
            <p:nvPr/>
          </p:nvCxnSpPr>
          <p:spPr>
            <a:xfrm flipH="1">
              <a:off x="4219372" y="1106130"/>
              <a:ext cx="313928" cy="18852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CuadroTexto 22"/>
            <p:cNvSpPr txBox="1"/>
            <p:nvPr/>
          </p:nvSpPr>
          <p:spPr>
            <a:xfrm>
              <a:off x="2768815" y="897346"/>
              <a:ext cx="1443762" cy="111681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INDEPENDENCIA ETAPA 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INDEPENDENCIA ETAPA II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EL BRACHO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2" name="Conector 23"/>
            <p:cNvSpPr/>
            <p:nvPr/>
          </p:nvSpPr>
          <p:spPr>
            <a:xfrm>
              <a:off x="4504404" y="294921"/>
              <a:ext cx="78448" cy="79651"/>
            </a:xfrm>
            <a:prstGeom prst="flowChartConnector">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95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Conector recto 24"/>
            <p:cNvCxnSpPr>
              <a:stCxn id="32" idx="7"/>
            </p:cNvCxnSpPr>
            <p:nvPr/>
          </p:nvCxnSpPr>
          <p:spPr>
            <a:xfrm flipV="1">
              <a:off x="4571364" y="147211"/>
              <a:ext cx="166514" cy="1593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CuadroTexto 25"/>
            <p:cNvSpPr txBox="1"/>
            <p:nvPr/>
          </p:nvSpPr>
          <p:spPr>
            <a:xfrm>
              <a:off x="2800375" y="2655816"/>
              <a:ext cx="1104595" cy="2636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ANCHORIS</a:t>
              </a:r>
              <a:endParaRPr kumimoji="0" lang="es-E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grpSp>
      <p:sp>
        <p:nvSpPr>
          <p:cNvPr id="35" name="Conector 26"/>
          <p:cNvSpPr/>
          <p:nvPr/>
        </p:nvSpPr>
        <p:spPr>
          <a:xfrm>
            <a:off x="6671785" y="2714625"/>
            <a:ext cx="112484" cy="124461"/>
          </a:xfrm>
          <a:prstGeom prst="flowChartConnector">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950" b="0" i="0" u="none" strike="noStrike" kern="1200" cap="none" spc="0" normalizeH="0" baseline="0" noProof="0">
              <a:ln>
                <a:noFill/>
              </a:ln>
              <a:solidFill>
                <a:prstClr val="white"/>
              </a:solidFill>
              <a:effectLst/>
              <a:uLnTx/>
              <a:uFillTx/>
              <a:latin typeface="Calibri"/>
              <a:ea typeface="+mn-ea"/>
              <a:cs typeface="+mn-cs"/>
            </a:endParaRPr>
          </a:p>
        </p:txBody>
      </p:sp>
      <p:sp>
        <p:nvSpPr>
          <p:cNvPr id="36" name="Conector 27"/>
          <p:cNvSpPr/>
          <p:nvPr/>
        </p:nvSpPr>
        <p:spPr>
          <a:xfrm>
            <a:off x="7775557" y="2908974"/>
            <a:ext cx="229107" cy="226192"/>
          </a:xfrm>
          <a:prstGeom prst="flowChartConnector">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950" b="0" i="0" u="none" strike="noStrike" kern="1200" cap="none" spc="0" normalizeH="0" baseline="0" noProof="0">
              <a:ln>
                <a:noFill/>
              </a:ln>
              <a:solidFill>
                <a:prstClr val="white"/>
              </a:solidFill>
              <a:effectLst/>
              <a:uLnTx/>
              <a:uFillTx/>
              <a:latin typeface="Calibri"/>
              <a:ea typeface="+mn-ea"/>
              <a:cs typeface="+mn-cs"/>
            </a:endParaRPr>
          </a:p>
        </p:txBody>
      </p:sp>
      <p:cxnSp>
        <p:nvCxnSpPr>
          <p:cNvPr id="37" name="Conector recto 28"/>
          <p:cNvCxnSpPr>
            <a:endCxn id="36" idx="7"/>
          </p:cNvCxnSpPr>
          <p:nvPr/>
        </p:nvCxnSpPr>
        <p:spPr>
          <a:xfrm flipH="1">
            <a:off x="7971112" y="2619375"/>
            <a:ext cx="477562" cy="32272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CuadroTexto 29"/>
          <p:cNvSpPr txBox="1"/>
          <p:nvPr/>
        </p:nvSpPr>
        <p:spPr>
          <a:xfrm>
            <a:off x="8448675" y="2218765"/>
            <a:ext cx="136078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EZEIZA ETAPA 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EZEIZA ETAPA 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ZAPPALORTO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MATHEU 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LUJAN 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LAS PALMAS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MATHEU III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SAN PEDRO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9 DE JULIO TG23/24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BRAGADO 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BRAGADO III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GENERAL ROJO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TANDIL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PARQUE INDUSTRIAL PILAR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PIEDRABUEBNA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SALTO</a:t>
            </a:r>
          </a:p>
        </p:txBody>
      </p:sp>
      <p:cxnSp>
        <p:nvCxnSpPr>
          <p:cNvPr id="39" name="Conector recto 30"/>
          <p:cNvCxnSpPr/>
          <p:nvPr/>
        </p:nvCxnSpPr>
        <p:spPr>
          <a:xfrm flipH="1">
            <a:off x="8448676" y="2266390"/>
            <a:ext cx="17590" cy="30295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0" name="Conector 34"/>
          <p:cNvSpPr/>
          <p:nvPr/>
        </p:nvSpPr>
        <p:spPr>
          <a:xfrm>
            <a:off x="7971112" y="1622761"/>
            <a:ext cx="147852" cy="171284"/>
          </a:xfrm>
          <a:prstGeom prst="flowChartConnector">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950" b="0" i="0" u="none" strike="noStrike" kern="1200" cap="none" spc="0" normalizeH="0" baseline="0" noProof="0">
              <a:ln>
                <a:noFill/>
              </a:ln>
              <a:solidFill>
                <a:prstClr val="white"/>
              </a:solidFill>
              <a:effectLst/>
              <a:uLnTx/>
              <a:uFillTx/>
              <a:latin typeface="Calibri"/>
              <a:ea typeface="+mn-ea"/>
              <a:cs typeface="+mn-cs"/>
            </a:endParaRPr>
          </a:p>
        </p:txBody>
      </p:sp>
      <p:cxnSp>
        <p:nvCxnSpPr>
          <p:cNvPr id="41" name="Conector recto 35"/>
          <p:cNvCxnSpPr/>
          <p:nvPr/>
        </p:nvCxnSpPr>
        <p:spPr>
          <a:xfrm flipH="1">
            <a:off x="8270868" y="918331"/>
            <a:ext cx="14305" cy="7044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Conector recto 55"/>
          <p:cNvCxnSpPr/>
          <p:nvPr/>
        </p:nvCxnSpPr>
        <p:spPr>
          <a:xfrm flipH="1">
            <a:off x="8094209" y="1270546"/>
            <a:ext cx="183811" cy="3848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Conector recto 62"/>
          <p:cNvCxnSpPr>
            <a:stCxn id="35" idx="3"/>
          </p:cNvCxnSpPr>
          <p:nvPr/>
        </p:nvCxnSpPr>
        <p:spPr>
          <a:xfrm flipH="1">
            <a:off x="6416843" y="2820859"/>
            <a:ext cx="271415" cy="25179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4" name="Conector 69"/>
          <p:cNvSpPr/>
          <p:nvPr/>
        </p:nvSpPr>
        <p:spPr>
          <a:xfrm>
            <a:off x="7348412" y="1996573"/>
            <a:ext cx="173063" cy="199990"/>
          </a:xfrm>
          <a:prstGeom prst="flowChartConnector">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950"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Conector recto 70"/>
          <p:cNvCxnSpPr/>
          <p:nvPr/>
        </p:nvCxnSpPr>
        <p:spPr>
          <a:xfrm flipH="1">
            <a:off x="6637796" y="2154568"/>
            <a:ext cx="720142" cy="17496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CuadroTexto 73"/>
          <p:cNvSpPr txBox="1"/>
          <p:nvPr/>
        </p:nvSpPr>
        <p:spPr>
          <a:xfrm>
            <a:off x="5337541" y="2075687"/>
            <a:ext cx="1301416"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VILLA MARIA II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RIO TERCERO II</a:t>
            </a:r>
            <a:endParaRPr kumimoji="0" lang="es-E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cxnSp>
        <p:nvCxnSpPr>
          <p:cNvPr id="47" name="Conector recto 74"/>
          <p:cNvCxnSpPr/>
          <p:nvPr/>
        </p:nvCxnSpPr>
        <p:spPr>
          <a:xfrm flipV="1">
            <a:off x="6637796" y="2108449"/>
            <a:ext cx="580" cy="3981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Conector 78"/>
          <p:cNvSpPr/>
          <p:nvPr/>
        </p:nvSpPr>
        <p:spPr>
          <a:xfrm>
            <a:off x="6570756" y="3451568"/>
            <a:ext cx="112484" cy="124461"/>
          </a:xfrm>
          <a:prstGeom prst="flowChartConnector">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950" b="0" i="0" u="none" strike="noStrike" kern="1200" cap="none" spc="0" normalizeH="0" baseline="0" noProof="0">
              <a:ln>
                <a:noFill/>
              </a:ln>
              <a:solidFill>
                <a:prstClr val="white"/>
              </a:solidFill>
              <a:effectLst/>
              <a:uLnTx/>
              <a:uFillTx/>
              <a:latin typeface="Calibri"/>
              <a:ea typeface="+mn-ea"/>
              <a:cs typeface="+mn-cs"/>
            </a:endParaRPr>
          </a:p>
        </p:txBody>
      </p:sp>
      <p:sp>
        <p:nvSpPr>
          <p:cNvPr id="49" name="CuadroTexto 79"/>
          <p:cNvSpPr txBox="1"/>
          <p:nvPr/>
        </p:nvSpPr>
        <p:spPr>
          <a:xfrm>
            <a:off x="4869429" y="3383248"/>
            <a:ext cx="1463377"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LOMA DE LA LATA II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LOMA CAMPANA II</a:t>
            </a:r>
            <a:endParaRPr kumimoji="0" lang="es-E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cxnSp>
        <p:nvCxnSpPr>
          <p:cNvPr id="50" name="Conector recto 80"/>
          <p:cNvCxnSpPr/>
          <p:nvPr/>
        </p:nvCxnSpPr>
        <p:spPr>
          <a:xfrm flipV="1">
            <a:off x="6332517" y="3404326"/>
            <a:ext cx="0" cy="6913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CuadroTexto 64"/>
          <p:cNvSpPr txBox="1"/>
          <p:nvPr/>
        </p:nvSpPr>
        <p:spPr>
          <a:xfrm>
            <a:off x="7779188" y="48450"/>
            <a:ext cx="14323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CT CAIMANCITO</a:t>
            </a:r>
            <a:endParaRPr kumimoji="0" lang="es-E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53"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8869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p:bldP spid="40" grpId="0" animBg="1"/>
      <p:bldP spid="44" grpId="0" animBg="1"/>
      <p:bldP spid="46" grpId="0"/>
      <p:bldP spid="48" grpId="0" animBg="1"/>
      <p:bldP spid="49"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59040" y="721935"/>
            <a:ext cx="11492969" cy="5816977"/>
          </a:xfrm>
          <a:prstGeom prst="rect">
            <a:avLst/>
          </a:prstGeom>
          <a:noFill/>
        </p:spPr>
        <p:txBody>
          <a:bodyPr wrap="square" rtlCol="0">
            <a:spAutoFit/>
          </a:bodyPr>
          <a:lstStyle/>
          <a:p>
            <a:pPr algn="ctr" defTabSz="914400" fontAlgn="auto">
              <a:lnSpc>
                <a:spcPct val="114000"/>
              </a:lnSpc>
              <a:spcBef>
                <a:spcPts val="0"/>
              </a:spcBef>
              <a:spcAft>
                <a:spcPts val="1800"/>
              </a:spcAft>
            </a:pPr>
            <a:r>
              <a:rPr lang="es-ES" sz="3000" dirty="0">
                <a:solidFill>
                  <a:prstClr val="black"/>
                </a:solidFill>
                <a:latin typeface="+mn-lt"/>
                <a:cs typeface="+mn-cs"/>
              </a:rPr>
              <a:t>En esta Audiencia Pública, como continuación de la realizada en diciembre de 2016, se propone la aplicación del sendero de reducción escalonada de subsidios sobre los precios de referencia de la potencia y energía en el </a:t>
            </a:r>
            <a:r>
              <a:rPr lang="es-ES" sz="3000" dirty="0" smtClean="0">
                <a:solidFill>
                  <a:prstClr val="black"/>
                </a:solidFill>
                <a:latin typeface="+mn-lt"/>
                <a:cs typeface="+mn-cs"/>
              </a:rPr>
              <a:t>MEM, tarifa social, plan estímulo y tarifas de transporte</a:t>
            </a:r>
            <a:endParaRPr lang="es-ES" sz="3000" dirty="0">
              <a:solidFill>
                <a:prstClr val="black"/>
              </a:solidFill>
              <a:latin typeface="+mn-lt"/>
              <a:cs typeface="+mn-cs"/>
            </a:endParaRPr>
          </a:p>
          <a:p>
            <a:pPr marL="0" marR="0" lvl="0" indent="0" algn="ctr" defTabSz="914400" rtl="0" eaLnBrk="1" fontAlgn="auto" latinLnBrk="0" hangingPunct="1">
              <a:lnSpc>
                <a:spcPct val="114000"/>
              </a:lnSpc>
              <a:spcBef>
                <a:spcPts val="0"/>
              </a:spcBef>
              <a:spcAft>
                <a:spcPts val="1800"/>
              </a:spcAft>
              <a:buClrTx/>
              <a:buSzTx/>
              <a:buFontTx/>
              <a:buNone/>
              <a:tabLst/>
              <a:defRPr/>
            </a:pPr>
            <a:r>
              <a:rPr kumimoji="0" lang="es-AR" sz="3000" b="0" i="0" u="none" strike="noStrike" kern="1200" cap="none" spc="0" normalizeH="0" baseline="0" noProof="0" dirty="0" smtClean="0">
                <a:ln>
                  <a:noFill/>
                </a:ln>
                <a:solidFill>
                  <a:prstClr val="black"/>
                </a:solidFill>
                <a:effectLst/>
                <a:uLnTx/>
                <a:uFillTx/>
                <a:latin typeface="+mn-lt"/>
                <a:cs typeface="+mn-cs"/>
              </a:rPr>
              <a:t>La actividad</a:t>
            </a:r>
            <a:r>
              <a:rPr kumimoji="0" lang="es-AR" sz="3000" b="0" i="0" u="none" strike="noStrike" kern="1200" cap="none" spc="0" normalizeH="0" noProof="0" dirty="0" smtClean="0">
                <a:ln>
                  <a:noFill/>
                </a:ln>
                <a:solidFill>
                  <a:prstClr val="black"/>
                </a:solidFill>
                <a:effectLst/>
                <a:uLnTx/>
                <a:uFillTx/>
                <a:latin typeface="+mn-lt"/>
                <a:cs typeface="+mn-cs"/>
              </a:rPr>
              <a:t> forma parte de una continuidad de</a:t>
            </a:r>
            <a:r>
              <a:rPr kumimoji="0" lang="es-AR" sz="3000" b="0" i="0" u="none" strike="noStrike" kern="1200" cap="none" spc="0" normalizeH="0" baseline="0" noProof="0" dirty="0" smtClean="0">
                <a:ln>
                  <a:noFill/>
                </a:ln>
                <a:solidFill>
                  <a:prstClr val="black"/>
                </a:solidFill>
                <a:effectLst/>
                <a:uLnTx/>
                <a:uFillTx/>
                <a:latin typeface="+mn-lt"/>
                <a:cs typeface="+mn-cs"/>
              </a:rPr>
              <a:t>l proceso de Normalización y previsibilidad del Sector Eléctrico Argentino, como base para un funcionamiento eficiente y sustentable y en el marco</a:t>
            </a:r>
            <a:r>
              <a:rPr kumimoji="0" lang="es-AR" sz="3000" b="0" i="0" u="none" strike="noStrike" kern="1200" cap="none" spc="0" normalizeH="0" noProof="0" dirty="0" smtClean="0">
                <a:ln>
                  <a:noFill/>
                </a:ln>
                <a:solidFill>
                  <a:prstClr val="black"/>
                </a:solidFill>
                <a:effectLst/>
                <a:uLnTx/>
                <a:uFillTx/>
                <a:latin typeface="+mn-lt"/>
                <a:cs typeface="+mn-cs"/>
              </a:rPr>
              <a:t> de lo establecido en la Ley</a:t>
            </a:r>
            <a:endParaRPr kumimoji="0" lang="es-AR" sz="3000" b="0" i="0" u="none" strike="noStrike" kern="1200" cap="none" spc="0" normalizeH="0" baseline="0" noProof="0" dirty="0" smtClean="0">
              <a:ln>
                <a:noFill/>
              </a:ln>
              <a:solidFill>
                <a:prstClr val="black"/>
              </a:solidFill>
              <a:effectLst/>
              <a:uLnTx/>
              <a:uFillTx/>
              <a:latin typeface="+mn-lt"/>
              <a:cs typeface="+mn-cs"/>
            </a:endParaRPr>
          </a:p>
          <a:p>
            <a:pPr marL="0" marR="0" lvl="0" indent="0" algn="ctr" defTabSz="914400" rtl="0" eaLnBrk="1" fontAlgn="auto" latinLnBrk="0" hangingPunct="1">
              <a:lnSpc>
                <a:spcPct val="114000"/>
              </a:lnSpc>
              <a:spcBef>
                <a:spcPts val="0"/>
              </a:spcBef>
              <a:spcAft>
                <a:spcPts val="1800"/>
              </a:spcAft>
              <a:buClrTx/>
              <a:buSzTx/>
              <a:buFontTx/>
              <a:buNone/>
              <a:tabLst/>
              <a:defRPr/>
            </a:pPr>
            <a:r>
              <a:rPr lang="es-AR" sz="3000" dirty="0" smtClean="0">
                <a:solidFill>
                  <a:prstClr val="black"/>
                </a:solidFill>
                <a:latin typeface="+mn-lt"/>
                <a:cs typeface="+mn-cs"/>
              </a:rPr>
              <a:t>Se identifican además las acciones tomadas en este proceso de normalización y los primeros resultados obtenidos.</a:t>
            </a:r>
            <a:endParaRPr kumimoji="0" lang="es-AR" sz="3000" b="0" i="0" u="none" strike="noStrike" kern="1200" cap="none" spc="0" normalizeH="0" baseline="0" noProof="0" dirty="0" smtClean="0">
              <a:ln>
                <a:noFill/>
              </a:ln>
              <a:solidFill>
                <a:prstClr val="black"/>
              </a:solidFill>
              <a:effectLst/>
              <a:uLnTx/>
              <a:uFillTx/>
              <a:latin typeface="+mn-lt"/>
              <a:cs typeface="+mn-cs"/>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551384" y="92015"/>
            <a:ext cx="5554141" cy="528673"/>
          </a:xfrm>
        </p:spPr>
        <p:txBody>
          <a:bodyPr>
            <a:normAutofit fontScale="90000"/>
          </a:bodyPr>
          <a:lstStyle/>
          <a:p>
            <a:r>
              <a:rPr lang="es-AR" sz="3200" dirty="0" smtClean="0">
                <a:latin typeface="+mn-lt"/>
              </a:rPr>
              <a:t>Introducción</a:t>
            </a:r>
            <a:endParaRPr lang="es-AR" sz="2800" dirty="0">
              <a:latin typeface="+mn-lt"/>
            </a:endParaRPr>
          </a:p>
        </p:txBody>
      </p:sp>
    </p:spTree>
    <p:extLst>
      <p:ext uri="{BB962C8B-B14F-4D97-AF65-F5344CB8AC3E}">
        <p14:creationId xmlns:p14="http://schemas.microsoft.com/office/powerpoint/2010/main" val="7430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2800" dirty="0" smtClean="0">
                <a:latin typeface="+mn-lt"/>
              </a:rPr>
              <a:t>Objetivos en Energías Renovables - Participación</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1 Gráfico"/>
          <p:cNvGraphicFramePr>
            <a:graphicFrameLocks noGrp="1"/>
          </p:cNvGraphicFramePr>
          <p:nvPr>
            <p:extLst/>
          </p:nvPr>
        </p:nvGraphicFramePr>
        <p:xfrm>
          <a:off x="2063552" y="980728"/>
          <a:ext cx="8055894" cy="5080803"/>
        </p:xfrm>
        <a:graphic>
          <a:graphicData uri="http://schemas.openxmlformats.org/drawingml/2006/chart">
            <c:chart xmlns:c="http://schemas.openxmlformats.org/drawingml/2006/chart" xmlns:r="http://schemas.openxmlformats.org/officeDocument/2006/relationships" r:id="rId2"/>
          </a:graphicData>
        </a:graphic>
      </p:graphicFrame>
      <p:sp>
        <p:nvSpPr>
          <p:cNvPr id="8" name="AutoShape 314"/>
          <p:cNvSpPr>
            <a:spLocks noChangeArrowheads="1"/>
          </p:cNvSpPr>
          <p:nvPr/>
        </p:nvSpPr>
        <p:spPr bwMode="auto">
          <a:xfrm>
            <a:off x="3575720" y="1988840"/>
            <a:ext cx="2881469" cy="784782"/>
          </a:xfrm>
          <a:prstGeom prst="wedgeRectCallout">
            <a:avLst>
              <a:gd name="adj1" fmla="val 156892"/>
              <a:gd name="adj2" fmla="val -144744"/>
            </a:avLst>
          </a:prstGeom>
          <a:solidFill>
            <a:schemeClr val="accent3">
              <a:lumMod val="60000"/>
              <a:lumOff val="40000"/>
            </a:schemeClr>
          </a:solidFill>
          <a:ln>
            <a:noFill/>
            <a:headEnd/>
            <a:tailEnd/>
          </a:ln>
          <a:effectLst/>
        </p:spPr>
        <p:style>
          <a:lnRef idx="1">
            <a:schemeClr val="accent5"/>
          </a:lnRef>
          <a:fillRef idx="2">
            <a:schemeClr val="accent5"/>
          </a:fillRef>
          <a:effectRef idx="1">
            <a:schemeClr val="accent5"/>
          </a:effectRef>
          <a:fontRef idx="minor">
            <a:schemeClr val="dk1"/>
          </a:fontRef>
        </p:style>
        <p:txBody>
          <a:bodyPr wrap="square" lIns="91392" tIns="45696" rIns="91392" bIns="45696">
            <a:spAutoFit/>
          </a:bodyPr>
          <a:lstStyle/>
          <a:p>
            <a:pPr marL="0" marR="0" lvl="0" indent="0" algn="l" defTabSz="913916" rtl="0" eaLnBrk="1" fontAlgn="base" latinLnBrk="0" hangingPunct="1">
              <a:lnSpc>
                <a:spcPct val="100000"/>
              </a:lnSpc>
              <a:spcBef>
                <a:spcPts val="600"/>
              </a:spcBef>
              <a:spcAft>
                <a:spcPct val="0"/>
              </a:spcAft>
              <a:buClrTx/>
              <a:buSzTx/>
              <a:buFontTx/>
              <a:buNone/>
              <a:tabLst/>
              <a:defRPr/>
            </a:pPr>
            <a:r>
              <a:rPr kumimoji="0" lang="es-AR" sz="2000" b="0" i="0" u="none" strike="noStrike" kern="1200" cap="none" spc="0" normalizeH="0" baseline="0" noProof="0" dirty="0" smtClean="0">
                <a:ln>
                  <a:noFill/>
                </a:ln>
                <a:solidFill>
                  <a:prstClr val="black"/>
                </a:solidFill>
                <a:effectLst/>
                <a:uLnTx/>
                <a:uFillTx/>
                <a:latin typeface="Calibri"/>
                <a:ea typeface="+mn-ea"/>
                <a:cs typeface="Arial" charset="0"/>
              </a:rPr>
              <a:t>REPRESENTA UNOS </a:t>
            </a:r>
          </a:p>
          <a:p>
            <a:pPr marL="0" marR="0" lvl="0" indent="0" algn="l" defTabSz="913916" rtl="0" eaLnBrk="1" fontAlgn="base" latinLnBrk="0" hangingPunct="1">
              <a:lnSpc>
                <a:spcPct val="100000"/>
              </a:lnSpc>
              <a:spcBef>
                <a:spcPts val="600"/>
              </a:spcBef>
              <a:spcAft>
                <a:spcPct val="0"/>
              </a:spcAft>
              <a:buClrTx/>
              <a:buSzTx/>
              <a:buFontTx/>
              <a:buNone/>
              <a:tabLst/>
              <a:defRPr/>
            </a:pPr>
            <a:r>
              <a:rPr kumimoji="0" lang="es-AR" sz="2000" b="0" i="0" u="none" strike="noStrike" kern="1200" cap="none" spc="0" normalizeH="0" baseline="0" noProof="0" dirty="0" smtClean="0">
                <a:ln>
                  <a:noFill/>
                </a:ln>
                <a:solidFill>
                  <a:prstClr val="black"/>
                </a:solidFill>
                <a:effectLst/>
                <a:uLnTx/>
                <a:uFillTx/>
                <a:latin typeface="Calibri"/>
                <a:ea typeface="+mn-ea"/>
                <a:cs typeface="Arial" charset="0"/>
              </a:rPr>
              <a:t>10.000 MW A INSTALAR</a:t>
            </a:r>
            <a:endParaRPr kumimoji="0" lang="es-AR" sz="20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0"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pic>
        <p:nvPicPr>
          <p:cNvPr id="11"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12" y="3645024"/>
            <a:ext cx="684000" cy="684000"/>
          </a:xfrm>
          <a:prstGeom prst="rect">
            <a:avLst/>
          </a:prstGeom>
        </p:spPr>
      </p:pic>
      <p:pic>
        <p:nvPicPr>
          <p:cNvPr id="12"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912" y="1484784"/>
            <a:ext cx="684000" cy="684000"/>
          </a:xfrm>
          <a:prstGeom prst="rect">
            <a:avLst/>
          </a:prstGeom>
        </p:spPr>
      </p:pic>
      <p:pic>
        <p:nvPicPr>
          <p:cNvPr id="13"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12" y="4706662"/>
            <a:ext cx="684000" cy="684000"/>
          </a:xfrm>
          <a:prstGeom prst="rect">
            <a:avLst/>
          </a:prstGeom>
        </p:spPr>
      </p:pic>
      <p:pic>
        <p:nvPicPr>
          <p:cNvPr id="14"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912" y="2567971"/>
            <a:ext cx="684000" cy="684000"/>
          </a:xfrm>
          <a:prstGeom prst="rect">
            <a:avLst/>
          </a:prstGeom>
        </p:spPr>
      </p:pic>
    </p:spTree>
    <p:extLst>
      <p:ext uri="{BB962C8B-B14F-4D97-AF65-F5344CB8AC3E}">
        <p14:creationId xmlns:p14="http://schemas.microsoft.com/office/powerpoint/2010/main" val="109473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2800" dirty="0" smtClean="0">
                <a:latin typeface="+mn-lt"/>
              </a:rPr>
              <a:t>Inversiones en Energías Renovables</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0" name="Tabla 2"/>
          <p:cNvGraphicFramePr>
            <a:graphicFrameLocks noGrp="1"/>
          </p:cNvGraphicFramePr>
          <p:nvPr>
            <p:extLst/>
          </p:nvPr>
        </p:nvGraphicFramePr>
        <p:xfrm>
          <a:off x="1487492" y="1196752"/>
          <a:ext cx="9217020" cy="4536503"/>
        </p:xfrm>
        <a:graphic>
          <a:graphicData uri="http://schemas.openxmlformats.org/drawingml/2006/table">
            <a:tbl>
              <a:tblPr/>
              <a:tblGrid>
                <a:gridCol w="1536170">
                  <a:extLst>
                    <a:ext uri="{9D8B030D-6E8A-4147-A177-3AD203B41FA5}">
                      <a16:colId xmlns:a16="http://schemas.microsoft.com/office/drawing/2014/main" xmlns="" val="3988363029"/>
                    </a:ext>
                  </a:extLst>
                </a:gridCol>
                <a:gridCol w="1536170">
                  <a:extLst>
                    <a:ext uri="{9D8B030D-6E8A-4147-A177-3AD203B41FA5}">
                      <a16:colId xmlns:a16="http://schemas.microsoft.com/office/drawing/2014/main" xmlns="" val="318469946"/>
                    </a:ext>
                  </a:extLst>
                </a:gridCol>
                <a:gridCol w="1536170">
                  <a:extLst>
                    <a:ext uri="{9D8B030D-6E8A-4147-A177-3AD203B41FA5}">
                      <a16:colId xmlns:a16="http://schemas.microsoft.com/office/drawing/2014/main" xmlns="" val="3799891832"/>
                    </a:ext>
                  </a:extLst>
                </a:gridCol>
                <a:gridCol w="1536170">
                  <a:extLst>
                    <a:ext uri="{9D8B030D-6E8A-4147-A177-3AD203B41FA5}">
                      <a16:colId xmlns:a16="http://schemas.microsoft.com/office/drawing/2014/main" xmlns="" val="3724027518"/>
                    </a:ext>
                  </a:extLst>
                </a:gridCol>
                <a:gridCol w="1536170">
                  <a:extLst>
                    <a:ext uri="{9D8B030D-6E8A-4147-A177-3AD203B41FA5}">
                      <a16:colId xmlns:a16="http://schemas.microsoft.com/office/drawing/2014/main" xmlns="" val="1977996577"/>
                    </a:ext>
                  </a:extLst>
                </a:gridCol>
                <a:gridCol w="1536170">
                  <a:extLst>
                    <a:ext uri="{9D8B030D-6E8A-4147-A177-3AD203B41FA5}">
                      <a16:colId xmlns:a16="http://schemas.microsoft.com/office/drawing/2014/main" xmlns="" val="1239806689"/>
                    </a:ext>
                  </a:extLst>
                </a:gridCol>
              </a:tblGrid>
              <a:tr h="732116">
                <a:tc>
                  <a:txBody>
                    <a:bodyPr/>
                    <a:lstStyle/>
                    <a:p>
                      <a:pPr algn="ctr" rtl="0" fontAlgn="ctr"/>
                      <a:r>
                        <a:rPr lang="es-AR" sz="1600" b="1" i="0" u="none" strike="noStrike" dirty="0">
                          <a:solidFill>
                            <a:schemeClr val="bg1"/>
                          </a:solidFill>
                          <a:effectLst/>
                          <a:latin typeface="Calibri" panose="020F0502020204030204" pitchFamily="34" charset="0"/>
                        </a:rPr>
                        <a:t>RONDA</a:t>
                      </a:r>
                    </a:p>
                  </a:txBody>
                  <a:tcPr marL="9525" marR="9525" marT="9525" marB="0" anchor="ctr">
                    <a:lnL>
                      <a:noFill/>
                    </a:lnL>
                    <a:lnR>
                      <a:noFill/>
                    </a:lnR>
                    <a:lnT>
                      <a:noFill/>
                    </a:lnT>
                    <a:lnB>
                      <a:noFill/>
                    </a:lnB>
                    <a:solidFill>
                      <a:schemeClr val="tx2"/>
                    </a:solidFill>
                  </a:tcPr>
                </a:tc>
                <a:tc>
                  <a:txBody>
                    <a:bodyPr/>
                    <a:lstStyle/>
                    <a:p>
                      <a:pPr algn="ctr" rtl="0" fontAlgn="ctr"/>
                      <a:r>
                        <a:rPr lang="es-AR" sz="1600" b="1" i="0" u="none" strike="noStrike" dirty="0">
                          <a:solidFill>
                            <a:schemeClr val="bg1"/>
                          </a:solidFill>
                          <a:effectLst/>
                          <a:latin typeface="Calibri" panose="020F0502020204030204" pitchFamily="34" charset="0"/>
                        </a:rPr>
                        <a:t>Tecnología</a:t>
                      </a:r>
                    </a:p>
                  </a:txBody>
                  <a:tcPr marL="9525" marR="9525" marT="9525" marB="0" anchor="ctr">
                    <a:lnL>
                      <a:noFill/>
                    </a:lnL>
                    <a:lnR>
                      <a:noFill/>
                    </a:lnR>
                    <a:lnT>
                      <a:noFill/>
                    </a:lnT>
                    <a:lnB>
                      <a:noFill/>
                    </a:lnB>
                    <a:solidFill>
                      <a:schemeClr val="tx2"/>
                    </a:solidFill>
                  </a:tcPr>
                </a:tc>
                <a:tc>
                  <a:txBody>
                    <a:bodyPr/>
                    <a:lstStyle/>
                    <a:p>
                      <a:pPr algn="ctr" rtl="0" fontAlgn="ctr"/>
                      <a:r>
                        <a:rPr lang="es-AR" sz="1600" b="1" i="0" u="none" strike="noStrike" dirty="0">
                          <a:solidFill>
                            <a:schemeClr val="bg1"/>
                          </a:solidFill>
                          <a:effectLst/>
                          <a:latin typeface="Calibri" panose="020F0502020204030204" pitchFamily="34" charset="0"/>
                        </a:rPr>
                        <a:t>CANTIDAD</a:t>
                      </a:r>
                    </a:p>
                  </a:txBody>
                  <a:tcPr marL="9525" marR="9525" marT="9525" marB="0" anchor="ctr">
                    <a:lnL>
                      <a:noFill/>
                    </a:lnL>
                    <a:lnR>
                      <a:noFill/>
                    </a:lnR>
                    <a:lnT>
                      <a:noFill/>
                    </a:lnT>
                    <a:lnB>
                      <a:noFill/>
                    </a:lnB>
                    <a:solidFill>
                      <a:schemeClr val="tx2"/>
                    </a:solidFill>
                  </a:tcPr>
                </a:tc>
                <a:tc>
                  <a:txBody>
                    <a:bodyPr/>
                    <a:lstStyle/>
                    <a:p>
                      <a:pPr algn="ctr" rtl="0" fontAlgn="ctr"/>
                      <a:r>
                        <a:rPr lang="es-AR" sz="1600" b="1" i="0" u="none" strike="noStrike" dirty="0">
                          <a:solidFill>
                            <a:schemeClr val="bg1"/>
                          </a:solidFill>
                          <a:effectLst/>
                          <a:latin typeface="Calibri" panose="020F0502020204030204" pitchFamily="34" charset="0"/>
                        </a:rPr>
                        <a:t>POTENCIA [MW]</a:t>
                      </a:r>
                    </a:p>
                  </a:txBody>
                  <a:tcPr marL="9525" marR="9525" marT="9525" marB="0" anchor="ctr">
                    <a:lnL>
                      <a:noFill/>
                    </a:lnL>
                    <a:lnR>
                      <a:noFill/>
                    </a:lnR>
                    <a:lnT>
                      <a:noFill/>
                    </a:lnT>
                    <a:lnB>
                      <a:noFill/>
                    </a:lnB>
                    <a:solidFill>
                      <a:schemeClr val="tx2"/>
                    </a:solidFill>
                  </a:tcPr>
                </a:tc>
                <a:tc>
                  <a:txBody>
                    <a:bodyPr/>
                    <a:lstStyle/>
                    <a:p>
                      <a:pPr algn="ctr" rtl="0" fontAlgn="ctr"/>
                      <a:r>
                        <a:rPr lang="es-AR" sz="1600" b="1" i="0" u="none" strike="noStrike" dirty="0">
                          <a:solidFill>
                            <a:schemeClr val="bg1"/>
                          </a:solidFill>
                          <a:effectLst/>
                          <a:latin typeface="Calibri" panose="020F0502020204030204" pitchFamily="34" charset="0"/>
                        </a:rPr>
                        <a:t>PO MIN [</a:t>
                      </a:r>
                      <a:r>
                        <a:rPr lang="es-AR" sz="1600" b="1" i="0" u="none" strike="noStrike" dirty="0" err="1">
                          <a:solidFill>
                            <a:schemeClr val="bg1"/>
                          </a:solidFill>
                          <a:effectLst/>
                          <a:latin typeface="Calibri" panose="020F0502020204030204" pitchFamily="34" charset="0"/>
                        </a:rPr>
                        <a:t>u$s</a:t>
                      </a:r>
                      <a:r>
                        <a:rPr lang="es-AR" sz="1600" b="1" i="0" u="none" strike="noStrike" dirty="0">
                          <a:solidFill>
                            <a:schemeClr val="bg1"/>
                          </a:solidFill>
                          <a:effectLst/>
                          <a:latin typeface="Calibri" panose="020F0502020204030204" pitchFamily="34" charset="0"/>
                        </a:rPr>
                        <a:t>/</a:t>
                      </a:r>
                      <a:r>
                        <a:rPr lang="es-AR" sz="1600" b="1" i="0" u="none" strike="noStrike" dirty="0" err="1">
                          <a:solidFill>
                            <a:schemeClr val="bg1"/>
                          </a:solidFill>
                          <a:effectLst/>
                          <a:latin typeface="Calibri" panose="020F0502020204030204" pitchFamily="34" charset="0"/>
                        </a:rPr>
                        <a:t>MWh</a:t>
                      </a:r>
                      <a:r>
                        <a:rPr lang="es-AR" sz="1600" b="1" i="0" u="none" strike="noStrike" dirty="0">
                          <a:solidFill>
                            <a:schemeClr val="bg1"/>
                          </a:solidFill>
                          <a:effectLst/>
                          <a:latin typeface="Calibri" panose="020F0502020204030204" pitchFamily="34" charset="0"/>
                        </a:rPr>
                        <a:t>]</a:t>
                      </a:r>
                    </a:p>
                  </a:txBody>
                  <a:tcPr marL="9525" marR="9525" marT="9525" marB="0" anchor="ctr">
                    <a:lnL>
                      <a:noFill/>
                    </a:lnL>
                    <a:lnR>
                      <a:noFill/>
                    </a:lnR>
                    <a:lnT>
                      <a:noFill/>
                    </a:lnT>
                    <a:lnB>
                      <a:noFill/>
                    </a:lnB>
                    <a:solidFill>
                      <a:schemeClr val="tx2"/>
                    </a:solidFill>
                  </a:tcPr>
                </a:tc>
                <a:tc>
                  <a:txBody>
                    <a:bodyPr/>
                    <a:lstStyle/>
                    <a:p>
                      <a:pPr algn="ctr" rtl="0" fontAlgn="ctr"/>
                      <a:r>
                        <a:rPr lang="es-AR" sz="1600" b="1" i="0" u="none" strike="noStrike" dirty="0">
                          <a:solidFill>
                            <a:schemeClr val="bg1"/>
                          </a:solidFill>
                          <a:effectLst/>
                          <a:latin typeface="Calibri" panose="020F0502020204030204" pitchFamily="34" charset="0"/>
                        </a:rPr>
                        <a:t>PO MEDIO [</a:t>
                      </a:r>
                      <a:r>
                        <a:rPr lang="es-AR" sz="1600" b="1" i="0" u="none" strike="noStrike" dirty="0" err="1">
                          <a:solidFill>
                            <a:schemeClr val="bg1"/>
                          </a:solidFill>
                          <a:effectLst/>
                          <a:latin typeface="Calibri" panose="020F0502020204030204" pitchFamily="34" charset="0"/>
                        </a:rPr>
                        <a:t>u$s</a:t>
                      </a:r>
                      <a:r>
                        <a:rPr lang="es-AR" sz="1600" b="1" i="0" u="none" strike="noStrike" dirty="0">
                          <a:solidFill>
                            <a:schemeClr val="bg1"/>
                          </a:solidFill>
                          <a:effectLst/>
                          <a:latin typeface="Calibri" panose="020F0502020204030204" pitchFamily="34" charset="0"/>
                        </a:rPr>
                        <a:t>/</a:t>
                      </a:r>
                      <a:r>
                        <a:rPr lang="es-AR" sz="1600" b="1" i="0" u="none" strike="noStrike" dirty="0" err="1">
                          <a:solidFill>
                            <a:schemeClr val="bg1"/>
                          </a:solidFill>
                          <a:effectLst/>
                          <a:latin typeface="Calibri" panose="020F0502020204030204" pitchFamily="34" charset="0"/>
                        </a:rPr>
                        <a:t>MWh</a:t>
                      </a:r>
                      <a:r>
                        <a:rPr lang="es-AR" sz="1600" b="1" i="0" u="none" strike="noStrike" dirty="0">
                          <a:solidFill>
                            <a:schemeClr val="bg1"/>
                          </a:solidFill>
                          <a:effectLst/>
                          <a:latin typeface="Calibri" panose="020F0502020204030204" pitchFamily="34" charset="0"/>
                        </a:rPr>
                        <a:t>]</a:t>
                      </a:r>
                    </a:p>
                  </a:txBody>
                  <a:tcPr marL="9525" marR="9525" marT="9525" marB="0" anchor="ctr">
                    <a:lnL>
                      <a:noFill/>
                    </a:lnL>
                    <a:lnR>
                      <a:noFill/>
                    </a:lnR>
                    <a:lnT>
                      <a:noFill/>
                    </a:lnT>
                    <a:lnB>
                      <a:noFill/>
                    </a:lnB>
                    <a:solidFill>
                      <a:schemeClr val="tx2"/>
                    </a:solidFill>
                  </a:tcPr>
                </a:tc>
                <a:extLst>
                  <a:ext uri="{0D108BD9-81ED-4DB2-BD59-A6C34878D82A}">
                    <a16:rowId xmlns:a16="http://schemas.microsoft.com/office/drawing/2014/main" xmlns="" val="2216811357"/>
                  </a:ext>
                </a:extLst>
              </a:tr>
              <a:tr h="366058">
                <a:tc>
                  <a:txBody>
                    <a:bodyPr/>
                    <a:lstStyle/>
                    <a:p>
                      <a:pPr algn="ctr" rtl="0" fontAlgn="ctr"/>
                      <a:r>
                        <a:rPr lang="es-AR" sz="1600" b="0" i="0" u="none" strike="noStrike">
                          <a:solidFill>
                            <a:srgbClr val="5B5B5F"/>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dirty="0">
                          <a:solidFill>
                            <a:srgbClr val="5B5B5F"/>
                          </a:solidFill>
                          <a:effectLst/>
                          <a:latin typeface="Calibri" panose="020F0502020204030204" pitchFamily="34" charset="0"/>
                        </a:rPr>
                        <a:t>EOL</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12</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707</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49.1</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59.4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456688696"/>
                  </a:ext>
                </a:extLst>
              </a:tr>
              <a:tr h="366058">
                <a:tc>
                  <a:txBody>
                    <a:bodyPr/>
                    <a:lstStyle/>
                    <a:p>
                      <a:pPr algn="ctr" rtl="0" fontAlgn="ctr"/>
                      <a:r>
                        <a:rPr lang="es-AR" sz="1600" b="0" i="0" u="none" strike="noStrike">
                          <a:solidFill>
                            <a:srgbClr val="5B5B5F"/>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SFV</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dirty="0">
                          <a:solidFill>
                            <a:srgbClr val="5B5B5F"/>
                          </a:solidFill>
                          <a:effectLst/>
                          <a:latin typeface="Calibri" panose="020F0502020204030204" pitchFamily="34" charset="0"/>
                        </a:rPr>
                        <a:t>4</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400</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59.0</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59.7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880129340"/>
                  </a:ext>
                </a:extLst>
              </a:tr>
              <a:tr h="366058">
                <a:tc>
                  <a:txBody>
                    <a:bodyPr/>
                    <a:lstStyle/>
                    <a:p>
                      <a:pPr algn="ctr" rtl="0" fontAlgn="ctr"/>
                      <a:r>
                        <a:rPr lang="es-AR" sz="1600" b="1" i="0" u="none" strike="noStrike">
                          <a:solidFill>
                            <a:srgbClr val="5B5B5F"/>
                          </a:solidFill>
                          <a:effectLst/>
                          <a:latin typeface="Calibri" panose="020F0502020204030204" pitchFamily="34" charset="0"/>
                        </a:rPr>
                        <a:t>1</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BM</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dirty="0">
                          <a:solidFill>
                            <a:srgbClr val="5B5B5F"/>
                          </a:solidFill>
                          <a:effectLst/>
                          <a:latin typeface="Calibri" panose="020F0502020204030204" pitchFamily="34" charset="0"/>
                        </a:rPr>
                        <a:t>2</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dirty="0">
                          <a:solidFill>
                            <a:srgbClr val="5B5B5F"/>
                          </a:solidFill>
                          <a:effectLst/>
                          <a:latin typeface="Calibri" panose="020F0502020204030204" pitchFamily="34" charset="0"/>
                        </a:rPr>
                        <a:t>15</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110.0</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114.6</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395745961"/>
                  </a:ext>
                </a:extLst>
              </a:tr>
              <a:tr h="366058">
                <a:tc>
                  <a:txBody>
                    <a:bodyPr/>
                    <a:lstStyle/>
                    <a:p>
                      <a:pPr algn="ctr" rtl="0" fontAlgn="ctr"/>
                      <a:r>
                        <a:rPr lang="es-AR" sz="1600" b="0" i="0" u="none" strike="noStrike">
                          <a:solidFill>
                            <a:srgbClr val="5B5B5F"/>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BG</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6</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dirty="0">
                          <a:solidFill>
                            <a:srgbClr val="5B5B5F"/>
                          </a:solidFill>
                          <a:effectLst/>
                          <a:latin typeface="Calibri" panose="020F0502020204030204" pitchFamily="34" charset="0"/>
                        </a:rPr>
                        <a:t>9</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118.0</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177.8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40642834"/>
                  </a:ext>
                </a:extLst>
              </a:tr>
              <a:tr h="366058">
                <a:tc>
                  <a:txBody>
                    <a:bodyPr/>
                    <a:lstStyle/>
                    <a:p>
                      <a:pPr algn="ctr" rtl="0" fontAlgn="ctr"/>
                      <a:r>
                        <a:rPr lang="es-AR" sz="1600" b="0" i="0" u="none" strike="noStrike">
                          <a:solidFill>
                            <a:srgbClr val="5B5B5F"/>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PAH</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5</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5</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dirty="0">
                          <a:solidFill>
                            <a:srgbClr val="5B5B5F"/>
                          </a:solidFill>
                          <a:effectLst/>
                          <a:latin typeface="Calibri" panose="020F0502020204030204" pitchFamily="34" charset="0"/>
                        </a:rPr>
                        <a:t>111.1</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dirty="0">
                          <a:solidFill>
                            <a:srgbClr val="5B5B5F"/>
                          </a:solidFill>
                          <a:effectLst/>
                          <a:latin typeface="Calibri" panose="020F0502020204030204" pitchFamily="34" charset="0"/>
                        </a:rPr>
                        <a:t>118.3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2158621320"/>
                  </a:ext>
                </a:extLst>
              </a:tr>
              <a:tr h="366058">
                <a:tc>
                  <a:txBody>
                    <a:bodyPr/>
                    <a:lstStyle/>
                    <a:p>
                      <a:pPr algn="ctr" rtl="0" fontAlgn="ctr"/>
                      <a:r>
                        <a:rPr lang="es-AR" sz="1600" b="0" i="0" u="none" strike="noStrike">
                          <a:solidFill>
                            <a:srgbClr val="5B5B5F"/>
                          </a:solidFill>
                          <a:effectLst/>
                          <a:latin typeface="Calibri" panose="020F0502020204030204" pitchFamily="34" charset="0"/>
                        </a:rPr>
                        <a:t> </a:t>
                      </a:r>
                    </a:p>
                  </a:txBody>
                  <a:tcPr marL="9525" marR="9525" marT="9525" marB="0" anchor="ctr">
                    <a:lnL>
                      <a:noFill/>
                    </a:lnL>
                    <a:lnR>
                      <a:noFill/>
                    </a:lnR>
                    <a:lnT>
                      <a:noFill/>
                    </a:lnT>
                    <a:lnB>
                      <a:noFill/>
                    </a:lnB>
                    <a:solidFill>
                      <a:srgbClr val="E7E6E6"/>
                    </a:solidFill>
                  </a:tcPr>
                </a:tc>
                <a:tc>
                  <a:txBody>
                    <a:bodyPr/>
                    <a:lstStyle/>
                    <a:p>
                      <a:pPr algn="ctr" rtl="0" fontAlgn="ctr"/>
                      <a:r>
                        <a:rPr lang="es-AR" sz="2000" b="1" i="0" u="none" strike="noStrike">
                          <a:solidFill>
                            <a:srgbClr val="FFFFFF"/>
                          </a:solidFill>
                          <a:effectLst/>
                          <a:latin typeface="Calibri" panose="020F0502020204030204" pitchFamily="34" charset="0"/>
                        </a:rPr>
                        <a:t>TOTAL</a:t>
                      </a:r>
                    </a:p>
                  </a:txBody>
                  <a:tcPr marL="9525" marR="9525" marT="9525" marB="0" anchor="ctr">
                    <a:lnL>
                      <a:noFill/>
                    </a:lnL>
                    <a:lnR>
                      <a:noFill/>
                    </a:lnR>
                    <a:lnT>
                      <a:noFill/>
                    </a:lnT>
                    <a:lnB>
                      <a:noFill/>
                    </a:lnB>
                    <a:solidFill>
                      <a:srgbClr val="D4C374"/>
                    </a:solidFill>
                  </a:tcPr>
                </a:tc>
                <a:tc>
                  <a:txBody>
                    <a:bodyPr/>
                    <a:lstStyle/>
                    <a:p>
                      <a:pPr algn="ctr" rtl="0" fontAlgn="ctr"/>
                      <a:r>
                        <a:rPr lang="es-AR" sz="2000" b="1" i="0" u="none" strike="noStrike">
                          <a:solidFill>
                            <a:srgbClr val="FFFFFF"/>
                          </a:solidFill>
                          <a:effectLst/>
                          <a:latin typeface="Calibri" panose="020F0502020204030204" pitchFamily="34" charset="0"/>
                        </a:rPr>
                        <a:t>29</a:t>
                      </a:r>
                    </a:p>
                  </a:txBody>
                  <a:tcPr marL="9525" marR="9525" marT="9525" marB="0" anchor="ctr">
                    <a:lnL>
                      <a:noFill/>
                    </a:lnL>
                    <a:lnR>
                      <a:noFill/>
                    </a:lnR>
                    <a:lnT>
                      <a:noFill/>
                    </a:lnT>
                    <a:lnB>
                      <a:noFill/>
                    </a:lnB>
                    <a:solidFill>
                      <a:srgbClr val="D4C374"/>
                    </a:solidFill>
                  </a:tcPr>
                </a:tc>
                <a:tc>
                  <a:txBody>
                    <a:bodyPr/>
                    <a:lstStyle/>
                    <a:p>
                      <a:pPr algn="ctr" rtl="0" fontAlgn="ctr"/>
                      <a:r>
                        <a:rPr lang="es-AR" sz="2000" b="1" i="0" u="none" strike="noStrike" dirty="0" smtClean="0">
                          <a:solidFill>
                            <a:srgbClr val="FFFFFF"/>
                          </a:solidFill>
                          <a:effectLst/>
                          <a:latin typeface="Calibri" panose="020F0502020204030204" pitchFamily="34" charset="0"/>
                        </a:rPr>
                        <a:t>1.136</a:t>
                      </a:r>
                      <a:endParaRPr lang="es-AR" sz="20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D4C374"/>
                    </a:solidFill>
                  </a:tcPr>
                </a:tc>
                <a:tc>
                  <a:txBody>
                    <a:bodyPr/>
                    <a:lstStyle/>
                    <a:p>
                      <a:pPr algn="ctr" rtl="0" fontAlgn="ctr"/>
                      <a:r>
                        <a:rPr lang="es-AR" sz="2000" b="1" i="0" u="none" strike="noStrike">
                          <a:solidFill>
                            <a:srgbClr val="FFFFFF"/>
                          </a:solidFill>
                          <a:effectLst/>
                          <a:latin typeface="Calibri" panose="020F0502020204030204" pitchFamily="34" charset="0"/>
                        </a:rPr>
                        <a:t> </a:t>
                      </a:r>
                    </a:p>
                  </a:txBody>
                  <a:tcPr marL="9525" marR="9525" marT="9525" marB="0" anchor="ctr">
                    <a:lnL>
                      <a:noFill/>
                    </a:lnL>
                    <a:lnR>
                      <a:noFill/>
                    </a:lnR>
                    <a:lnT>
                      <a:noFill/>
                    </a:lnT>
                    <a:lnB>
                      <a:noFill/>
                    </a:lnB>
                    <a:solidFill>
                      <a:srgbClr val="D4C374"/>
                    </a:solidFill>
                  </a:tcPr>
                </a:tc>
                <a:tc>
                  <a:txBody>
                    <a:bodyPr/>
                    <a:lstStyle/>
                    <a:p>
                      <a:pPr algn="ctr" rtl="0" fontAlgn="ctr"/>
                      <a:r>
                        <a:rPr lang="es-AR" sz="2000" b="1" i="0" u="none" strike="noStrike" dirty="0">
                          <a:solidFill>
                            <a:srgbClr val="FFFFFF"/>
                          </a:solidFill>
                          <a:effectLst/>
                          <a:latin typeface="Calibri" panose="020F0502020204030204" pitchFamily="34" charset="0"/>
                        </a:rPr>
                        <a:t>61.4</a:t>
                      </a:r>
                    </a:p>
                  </a:txBody>
                  <a:tcPr marL="9525" marR="9525" marT="9525" marB="0" anchor="ctr">
                    <a:lnL>
                      <a:noFill/>
                    </a:lnL>
                    <a:lnR>
                      <a:noFill/>
                    </a:lnR>
                    <a:lnT>
                      <a:noFill/>
                    </a:lnT>
                    <a:lnB>
                      <a:noFill/>
                    </a:lnB>
                    <a:solidFill>
                      <a:srgbClr val="D4C374"/>
                    </a:solidFill>
                  </a:tcPr>
                </a:tc>
                <a:extLst>
                  <a:ext uri="{0D108BD9-81ED-4DB2-BD59-A6C34878D82A}">
                    <a16:rowId xmlns:a16="http://schemas.microsoft.com/office/drawing/2014/main" xmlns="" val="1368987705"/>
                  </a:ext>
                </a:extLst>
              </a:tr>
              <a:tr h="366058">
                <a:tc>
                  <a:txBody>
                    <a:bodyPr/>
                    <a:lstStyle/>
                    <a:p>
                      <a:pPr algn="ctr" rtl="0" fontAlgn="ctr"/>
                      <a:r>
                        <a:rPr lang="es-AR" sz="1600" b="0" i="0" u="none" strike="noStrike">
                          <a:solidFill>
                            <a:srgbClr val="5B5B5F"/>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EOL</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10</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765</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46.0</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dirty="0">
                          <a:solidFill>
                            <a:srgbClr val="5B5B5F"/>
                          </a:solidFill>
                          <a:effectLst/>
                          <a:latin typeface="Calibri" panose="020F0502020204030204" pitchFamily="34" charset="0"/>
                        </a:rPr>
                        <a:t>53.3</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3245709036"/>
                  </a:ext>
                </a:extLst>
              </a:tr>
              <a:tr h="470645">
                <a:tc>
                  <a:txBody>
                    <a:bodyPr/>
                    <a:lstStyle/>
                    <a:p>
                      <a:pPr algn="ctr" rtl="0" fontAlgn="ctr"/>
                      <a:r>
                        <a:rPr lang="es-AR" sz="1600" b="1" i="0" u="none" strike="noStrike">
                          <a:solidFill>
                            <a:srgbClr val="5B5B5F"/>
                          </a:solidFill>
                          <a:effectLst/>
                          <a:latin typeface="Calibri" panose="020F0502020204030204" pitchFamily="34" charset="0"/>
                        </a:rPr>
                        <a:t>1.5</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SFV</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20</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516</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a:solidFill>
                            <a:srgbClr val="5B5B5F"/>
                          </a:solidFill>
                          <a:effectLst/>
                          <a:latin typeface="Calibri" panose="020F0502020204030204" pitchFamily="34" charset="0"/>
                        </a:rPr>
                        <a:t>48.0</a:t>
                      </a:r>
                    </a:p>
                  </a:txBody>
                  <a:tcPr marL="9525" marR="9525" marT="9525" marB="0" anchor="ctr">
                    <a:lnL>
                      <a:noFill/>
                    </a:lnL>
                    <a:lnR>
                      <a:noFill/>
                    </a:lnR>
                    <a:lnT>
                      <a:noFill/>
                    </a:lnT>
                    <a:lnB>
                      <a:noFill/>
                    </a:lnB>
                    <a:solidFill>
                      <a:srgbClr val="FFFFFF"/>
                    </a:solidFill>
                  </a:tcPr>
                </a:tc>
                <a:tc>
                  <a:txBody>
                    <a:bodyPr/>
                    <a:lstStyle/>
                    <a:p>
                      <a:pPr algn="ctr" rtl="0" fontAlgn="ctr"/>
                      <a:r>
                        <a:rPr lang="es-AR" sz="2000" b="0" i="0" u="none" strike="noStrike" dirty="0">
                          <a:solidFill>
                            <a:srgbClr val="5B5B5F"/>
                          </a:solidFill>
                          <a:effectLst/>
                          <a:latin typeface="Calibri" panose="020F0502020204030204" pitchFamily="34" charset="0"/>
                        </a:rPr>
                        <a:t>55.0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xmlns="" val="527991740"/>
                  </a:ext>
                </a:extLst>
              </a:tr>
              <a:tr h="366058">
                <a:tc>
                  <a:txBody>
                    <a:bodyPr/>
                    <a:lstStyle/>
                    <a:p>
                      <a:pPr algn="ctr" rtl="0" fontAlgn="ctr"/>
                      <a:r>
                        <a:rPr lang="es-AR" sz="1600" b="0" i="0" u="none" strike="noStrike">
                          <a:solidFill>
                            <a:srgbClr val="5B5B5F"/>
                          </a:solidFill>
                          <a:effectLst/>
                          <a:latin typeface="Calibri" panose="020F0502020204030204" pitchFamily="34" charset="0"/>
                        </a:rPr>
                        <a:t> </a:t>
                      </a:r>
                    </a:p>
                  </a:txBody>
                  <a:tcPr marL="9525" marR="9525" marT="9525" marB="0" anchor="ctr">
                    <a:lnL>
                      <a:noFill/>
                    </a:lnL>
                    <a:lnR>
                      <a:noFill/>
                    </a:lnR>
                    <a:lnT>
                      <a:noFill/>
                    </a:lnT>
                    <a:lnB>
                      <a:noFill/>
                    </a:lnB>
                    <a:solidFill>
                      <a:srgbClr val="E7E6E6"/>
                    </a:solidFill>
                  </a:tcPr>
                </a:tc>
                <a:tc>
                  <a:txBody>
                    <a:bodyPr/>
                    <a:lstStyle/>
                    <a:p>
                      <a:pPr algn="ctr" rtl="0" fontAlgn="ctr"/>
                      <a:r>
                        <a:rPr lang="es-AR" sz="2000" b="1" i="0" u="none" strike="noStrike">
                          <a:solidFill>
                            <a:srgbClr val="FFFFFF"/>
                          </a:solidFill>
                          <a:effectLst/>
                          <a:latin typeface="Calibri" panose="020F0502020204030204" pitchFamily="34" charset="0"/>
                        </a:rPr>
                        <a:t>TOTAL</a:t>
                      </a:r>
                    </a:p>
                  </a:txBody>
                  <a:tcPr marL="9525" marR="9525" marT="9525" marB="0" anchor="ctr">
                    <a:lnL>
                      <a:noFill/>
                    </a:lnL>
                    <a:lnR>
                      <a:noFill/>
                    </a:lnR>
                    <a:lnT>
                      <a:noFill/>
                    </a:lnT>
                    <a:lnB>
                      <a:noFill/>
                    </a:lnB>
                    <a:solidFill>
                      <a:srgbClr val="D4C374"/>
                    </a:solidFill>
                  </a:tcPr>
                </a:tc>
                <a:tc>
                  <a:txBody>
                    <a:bodyPr/>
                    <a:lstStyle/>
                    <a:p>
                      <a:pPr algn="ctr" rtl="0" fontAlgn="ctr"/>
                      <a:r>
                        <a:rPr lang="es-AR" sz="2000" b="1" i="0" u="none" strike="noStrike">
                          <a:solidFill>
                            <a:srgbClr val="FFFFFF"/>
                          </a:solidFill>
                          <a:effectLst/>
                          <a:latin typeface="Calibri" panose="020F0502020204030204" pitchFamily="34" charset="0"/>
                        </a:rPr>
                        <a:t>30</a:t>
                      </a:r>
                    </a:p>
                  </a:txBody>
                  <a:tcPr marL="9525" marR="9525" marT="9525" marB="0" anchor="ctr">
                    <a:lnL>
                      <a:noFill/>
                    </a:lnL>
                    <a:lnR>
                      <a:noFill/>
                    </a:lnR>
                    <a:lnT>
                      <a:noFill/>
                    </a:lnT>
                    <a:lnB>
                      <a:noFill/>
                    </a:lnB>
                    <a:solidFill>
                      <a:srgbClr val="D4C374"/>
                    </a:solidFill>
                  </a:tcPr>
                </a:tc>
                <a:tc>
                  <a:txBody>
                    <a:bodyPr/>
                    <a:lstStyle/>
                    <a:p>
                      <a:pPr algn="ctr" rtl="0" fontAlgn="ctr"/>
                      <a:r>
                        <a:rPr lang="es-AR" sz="2000" b="1" i="0" u="none" strike="noStrike" dirty="0" smtClean="0">
                          <a:solidFill>
                            <a:srgbClr val="FFFFFF"/>
                          </a:solidFill>
                          <a:effectLst/>
                          <a:latin typeface="Calibri" panose="020F0502020204030204" pitchFamily="34" charset="0"/>
                        </a:rPr>
                        <a:t>1.282</a:t>
                      </a:r>
                      <a:endParaRPr lang="es-AR" sz="20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rgbClr val="D4C374"/>
                    </a:solidFill>
                  </a:tcPr>
                </a:tc>
                <a:tc>
                  <a:txBody>
                    <a:bodyPr/>
                    <a:lstStyle/>
                    <a:p>
                      <a:pPr algn="ctr" rtl="0" fontAlgn="ctr"/>
                      <a:r>
                        <a:rPr lang="es-AR" sz="2000" b="1" i="0" u="none" strike="noStrike">
                          <a:solidFill>
                            <a:srgbClr val="FFFFFF"/>
                          </a:solidFill>
                          <a:effectLst/>
                          <a:latin typeface="Calibri" panose="020F0502020204030204" pitchFamily="34" charset="0"/>
                        </a:rPr>
                        <a:t> </a:t>
                      </a:r>
                    </a:p>
                  </a:txBody>
                  <a:tcPr marL="9525" marR="9525" marT="9525" marB="0" anchor="ctr">
                    <a:lnL>
                      <a:noFill/>
                    </a:lnL>
                    <a:lnR>
                      <a:noFill/>
                    </a:lnR>
                    <a:lnT>
                      <a:noFill/>
                    </a:lnT>
                    <a:lnB>
                      <a:noFill/>
                    </a:lnB>
                    <a:solidFill>
                      <a:srgbClr val="D4C374"/>
                    </a:solidFill>
                  </a:tcPr>
                </a:tc>
                <a:tc>
                  <a:txBody>
                    <a:bodyPr/>
                    <a:lstStyle/>
                    <a:p>
                      <a:pPr algn="ctr" rtl="0" fontAlgn="ctr"/>
                      <a:r>
                        <a:rPr lang="es-AR" sz="2000" b="1" i="0" u="none" strike="noStrike" dirty="0">
                          <a:solidFill>
                            <a:srgbClr val="FFFFFF"/>
                          </a:solidFill>
                          <a:effectLst/>
                          <a:latin typeface="Calibri" panose="020F0502020204030204" pitchFamily="34" charset="0"/>
                        </a:rPr>
                        <a:t>54.0</a:t>
                      </a:r>
                    </a:p>
                  </a:txBody>
                  <a:tcPr marL="9525" marR="9525" marT="9525" marB="0" anchor="ctr">
                    <a:lnL>
                      <a:noFill/>
                    </a:lnL>
                    <a:lnR>
                      <a:noFill/>
                    </a:lnR>
                    <a:lnT>
                      <a:noFill/>
                    </a:lnT>
                    <a:lnB>
                      <a:noFill/>
                    </a:lnB>
                    <a:solidFill>
                      <a:srgbClr val="D4C374"/>
                    </a:solidFill>
                  </a:tcPr>
                </a:tc>
                <a:extLst>
                  <a:ext uri="{0D108BD9-81ED-4DB2-BD59-A6C34878D82A}">
                    <a16:rowId xmlns:a16="http://schemas.microsoft.com/office/drawing/2014/main" xmlns="" val="2233995007"/>
                  </a:ext>
                </a:extLst>
              </a:tr>
              <a:tr h="405278">
                <a:tc>
                  <a:txBody>
                    <a:bodyPr/>
                    <a:lstStyle/>
                    <a:p>
                      <a:pPr algn="ctr" rtl="0" fontAlgn="ctr"/>
                      <a:r>
                        <a:rPr lang="es-AR" sz="1800" b="1" i="0" u="none" strike="noStrike" dirty="0">
                          <a:solidFill>
                            <a:srgbClr val="FFFFFF"/>
                          </a:solidFill>
                          <a:effectLst/>
                          <a:latin typeface="Calibri" panose="020F0502020204030204" pitchFamily="34" charset="0"/>
                        </a:rPr>
                        <a:t>TOTAL</a:t>
                      </a:r>
                    </a:p>
                  </a:txBody>
                  <a:tcPr marL="9525" marR="9525" marT="9525" marB="0" anchor="ctr">
                    <a:lnL>
                      <a:noFill/>
                    </a:lnL>
                    <a:lnR>
                      <a:noFill/>
                    </a:lnR>
                    <a:lnT>
                      <a:noFill/>
                    </a:lnT>
                    <a:lnB>
                      <a:noFill/>
                    </a:lnB>
                    <a:solidFill>
                      <a:schemeClr val="tx2"/>
                    </a:solidFill>
                  </a:tcPr>
                </a:tc>
                <a:tc>
                  <a:txBody>
                    <a:bodyPr/>
                    <a:lstStyle/>
                    <a:p>
                      <a:pPr algn="ctr" rtl="0" fontAlgn="ctr"/>
                      <a:r>
                        <a:rPr lang="es-AR" sz="2400" b="1" i="0" u="none" strike="noStrike" dirty="0">
                          <a:solidFill>
                            <a:srgbClr val="FFFFFF"/>
                          </a:solidFill>
                          <a:effectLst/>
                          <a:latin typeface="Calibri" panose="020F0502020204030204" pitchFamily="34" charset="0"/>
                        </a:rPr>
                        <a:t> </a:t>
                      </a:r>
                    </a:p>
                  </a:txBody>
                  <a:tcPr marL="9525" marR="9525" marT="9525" marB="0" anchor="ctr">
                    <a:lnL>
                      <a:noFill/>
                    </a:lnL>
                    <a:lnR>
                      <a:noFill/>
                    </a:lnR>
                    <a:lnT>
                      <a:noFill/>
                    </a:lnT>
                    <a:lnB>
                      <a:noFill/>
                    </a:lnB>
                    <a:solidFill>
                      <a:schemeClr val="tx2"/>
                    </a:solidFill>
                  </a:tcPr>
                </a:tc>
                <a:tc>
                  <a:txBody>
                    <a:bodyPr/>
                    <a:lstStyle/>
                    <a:p>
                      <a:pPr algn="ctr" rtl="0" fontAlgn="ctr"/>
                      <a:r>
                        <a:rPr lang="es-AR" sz="2400" b="1" i="0" u="none" strike="noStrike" dirty="0">
                          <a:solidFill>
                            <a:srgbClr val="FFFFFF"/>
                          </a:solidFill>
                          <a:effectLst/>
                          <a:latin typeface="Calibri" panose="020F0502020204030204" pitchFamily="34" charset="0"/>
                        </a:rPr>
                        <a:t>59</a:t>
                      </a:r>
                    </a:p>
                  </a:txBody>
                  <a:tcPr marL="9525" marR="9525" marT="9525" marB="0" anchor="ctr">
                    <a:lnL>
                      <a:noFill/>
                    </a:lnL>
                    <a:lnR>
                      <a:noFill/>
                    </a:lnR>
                    <a:lnT>
                      <a:noFill/>
                    </a:lnT>
                    <a:lnB>
                      <a:noFill/>
                    </a:lnB>
                    <a:solidFill>
                      <a:schemeClr val="tx2"/>
                    </a:solidFill>
                  </a:tcPr>
                </a:tc>
                <a:tc>
                  <a:txBody>
                    <a:bodyPr/>
                    <a:lstStyle/>
                    <a:p>
                      <a:pPr algn="ctr" rtl="0" fontAlgn="ctr"/>
                      <a:r>
                        <a:rPr lang="es-AR" sz="2400" b="1" i="0" u="none" strike="noStrike" dirty="0" smtClean="0">
                          <a:solidFill>
                            <a:srgbClr val="FFFFFF"/>
                          </a:solidFill>
                          <a:effectLst/>
                          <a:latin typeface="Calibri" panose="020F0502020204030204" pitchFamily="34" charset="0"/>
                        </a:rPr>
                        <a:t>2.417</a:t>
                      </a:r>
                      <a:endParaRPr lang="es-AR" sz="2400" b="1" i="0" u="none" strike="noStrike" dirty="0">
                        <a:solidFill>
                          <a:srgbClr val="FFFFFF"/>
                        </a:solidFill>
                        <a:effectLst/>
                        <a:latin typeface="Calibri" panose="020F0502020204030204" pitchFamily="34" charset="0"/>
                      </a:endParaRPr>
                    </a:p>
                  </a:txBody>
                  <a:tcPr marL="9525" marR="9525" marT="9525" marB="0" anchor="ctr">
                    <a:lnL>
                      <a:noFill/>
                    </a:lnL>
                    <a:lnR>
                      <a:noFill/>
                    </a:lnR>
                    <a:lnT>
                      <a:noFill/>
                    </a:lnT>
                    <a:lnB>
                      <a:noFill/>
                    </a:lnB>
                    <a:solidFill>
                      <a:schemeClr val="tx2"/>
                    </a:solidFill>
                  </a:tcPr>
                </a:tc>
                <a:tc>
                  <a:txBody>
                    <a:bodyPr/>
                    <a:lstStyle/>
                    <a:p>
                      <a:pPr algn="ctr" rtl="0" fontAlgn="ctr"/>
                      <a:r>
                        <a:rPr lang="es-AR" sz="2400" b="1" i="0" u="none" strike="noStrike" dirty="0">
                          <a:solidFill>
                            <a:srgbClr val="FFFFFF"/>
                          </a:solidFill>
                          <a:effectLst/>
                          <a:latin typeface="Calibri" panose="020F0502020204030204" pitchFamily="34" charset="0"/>
                        </a:rPr>
                        <a:t> </a:t>
                      </a:r>
                    </a:p>
                  </a:txBody>
                  <a:tcPr marL="9525" marR="9525" marT="9525" marB="0" anchor="ctr">
                    <a:lnL>
                      <a:noFill/>
                    </a:lnL>
                    <a:lnR>
                      <a:noFill/>
                    </a:lnR>
                    <a:lnT>
                      <a:noFill/>
                    </a:lnT>
                    <a:lnB>
                      <a:noFill/>
                    </a:lnB>
                    <a:solidFill>
                      <a:schemeClr val="tx2"/>
                    </a:solidFill>
                  </a:tcPr>
                </a:tc>
                <a:tc>
                  <a:txBody>
                    <a:bodyPr/>
                    <a:lstStyle/>
                    <a:p>
                      <a:pPr algn="ctr" rtl="0" fontAlgn="ctr"/>
                      <a:r>
                        <a:rPr lang="es-AR" sz="2400" b="1" i="0" u="none" strike="noStrike" dirty="0">
                          <a:solidFill>
                            <a:srgbClr val="FFFFFF"/>
                          </a:solidFill>
                          <a:effectLst/>
                          <a:latin typeface="Calibri" panose="020F0502020204030204" pitchFamily="34" charset="0"/>
                        </a:rPr>
                        <a:t>57.5</a:t>
                      </a:r>
                    </a:p>
                  </a:txBody>
                  <a:tcPr marL="9525" marR="9525" marT="9525" marB="0" anchor="ctr">
                    <a:lnL>
                      <a:noFill/>
                    </a:lnL>
                    <a:lnR>
                      <a:noFill/>
                    </a:lnR>
                    <a:lnT>
                      <a:noFill/>
                    </a:lnT>
                    <a:lnB>
                      <a:noFill/>
                    </a:lnB>
                    <a:solidFill>
                      <a:schemeClr val="tx2"/>
                    </a:solidFill>
                  </a:tcPr>
                </a:tc>
                <a:extLst>
                  <a:ext uri="{0D108BD9-81ED-4DB2-BD59-A6C34878D82A}">
                    <a16:rowId xmlns:a16="http://schemas.microsoft.com/office/drawing/2014/main" xmlns="" val="2771497566"/>
                  </a:ext>
                </a:extLst>
              </a:tr>
            </a:tbl>
          </a:graphicData>
        </a:graphic>
      </p:graphicFrame>
      <p:sp>
        <p:nvSpPr>
          <p:cNvPr id="2" name="Oval 1"/>
          <p:cNvSpPr/>
          <p:nvPr/>
        </p:nvSpPr>
        <p:spPr>
          <a:xfrm>
            <a:off x="6001470" y="5160188"/>
            <a:ext cx="1656184" cy="792088"/>
          </a:xfrm>
          <a:prstGeom prst="ellipse">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9022087" y="5185146"/>
            <a:ext cx="1656184" cy="792088"/>
          </a:xfrm>
          <a:prstGeom prst="ellipse">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13180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3200" dirty="0" smtClean="0">
                <a:latin typeface="+mn-lt"/>
              </a:rPr>
              <a:t>Inversiones en Energías Renovables (ronda 1)</a:t>
            </a:r>
            <a:endParaRPr lang="es-AR" sz="2800"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2"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983" y="908720"/>
            <a:ext cx="3833243" cy="5401672"/>
          </a:xfrm>
          <a:prstGeom prst="rect">
            <a:avLst/>
          </a:prstGeom>
        </p:spPr>
      </p:pic>
      <p:sp>
        <p:nvSpPr>
          <p:cNvPr id="53" name="Rectángulo 11"/>
          <p:cNvSpPr/>
          <p:nvPr/>
        </p:nvSpPr>
        <p:spPr>
          <a:xfrm>
            <a:off x="664361" y="2910516"/>
            <a:ext cx="7166003" cy="1008000"/>
          </a:xfrm>
          <a:prstGeom prst="rect">
            <a:avLst/>
          </a:prstGeom>
          <a:solidFill>
            <a:schemeClr val="accent6">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400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smtClean="0">
                <a:ln>
                  <a:noFill/>
                </a:ln>
                <a:solidFill>
                  <a:prstClr val="white">
                    <a:lumMod val="50000"/>
                    <a:lumOff val="50000"/>
                  </a:prstClr>
                </a:solidFill>
                <a:effectLst/>
                <a:uLnTx/>
                <a:uFillTx/>
                <a:latin typeface="Calibri"/>
                <a:ea typeface="+mn-ea"/>
                <a:cs typeface="+mn-cs"/>
              </a:rPr>
              <a:t>Ofertas: </a:t>
            </a:r>
            <a:r>
              <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MW: </a:t>
            </a:r>
            <a:r>
              <a:rPr kumimoji="0" lang="es-ES_tradnl" sz="1800" b="1" i="0" u="none" strike="noStrike" kern="1200" cap="none" spc="0" normalizeH="0" baseline="0" noProof="0" dirty="0" smtClean="0">
                <a:ln>
                  <a:noFill/>
                </a:ln>
                <a:solidFill>
                  <a:prstClr val="white">
                    <a:lumMod val="50000"/>
                    <a:lumOff val="50000"/>
                  </a:prstClr>
                </a:solidFill>
                <a:effectLst/>
                <a:uLnTx/>
                <a:uFillTx/>
                <a:latin typeface="Calibri"/>
                <a:ea typeface="+mn-ea"/>
                <a:cs typeface="+mn-cs"/>
              </a:rPr>
              <a:t>2.811</a:t>
            </a:r>
            <a:endPar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endParaRPr>
          </a:p>
        </p:txBody>
      </p:sp>
      <p:sp>
        <p:nvSpPr>
          <p:cNvPr id="54" name="Rectángulo 12"/>
          <p:cNvSpPr/>
          <p:nvPr/>
        </p:nvSpPr>
        <p:spPr>
          <a:xfrm>
            <a:off x="664361" y="3986876"/>
            <a:ext cx="7166003" cy="1008000"/>
          </a:xfrm>
          <a:prstGeom prst="rect">
            <a:avLst/>
          </a:prstGeom>
          <a:solidFill>
            <a:schemeClr val="accent6">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400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dirty="0" smtClean="0">
              <a:ln>
                <a:noFill/>
              </a:ln>
              <a:solidFill>
                <a:prstClr val="white">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smtClean="0">
                <a:ln>
                  <a:noFill/>
                </a:ln>
                <a:solidFill>
                  <a:prstClr val="white">
                    <a:lumMod val="50000"/>
                    <a:lumOff val="50000"/>
                  </a:prstClr>
                </a:solidFill>
                <a:effectLst/>
                <a:uLnTx/>
                <a:uFillTx/>
                <a:latin typeface="Calibri"/>
                <a:ea typeface="+mn-ea"/>
                <a:cs typeface="+mn-cs"/>
              </a:rPr>
              <a:t>Ofertas: </a:t>
            </a:r>
            <a:r>
              <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MW: 53</a:t>
            </a:r>
          </a:p>
        </p:txBody>
      </p:sp>
      <p:sp>
        <p:nvSpPr>
          <p:cNvPr id="55" name="Rectángulo 13"/>
          <p:cNvSpPr/>
          <p:nvPr/>
        </p:nvSpPr>
        <p:spPr>
          <a:xfrm>
            <a:off x="664361" y="5063235"/>
            <a:ext cx="7166003" cy="1008000"/>
          </a:xfrm>
          <a:prstGeom prst="rect">
            <a:avLst/>
          </a:prstGeom>
          <a:solidFill>
            <a:schemeClr val="accent6">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6400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dirty="0" smtClean="0">
              <a:ln>
                <a:noFill/>
              </a:ln>
              <a:solidFill>
                <a:prstClr val="white">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smtClean="0">
                <a:ln>
                  <a:noFill/>
                </a:ln>
                <a:solidFill>
                  <a:prstClr val="white">
                    <a:lumMod val="50000"/>
                    <a:lumOff val="50000"/>
                  </a:prstClr>
                </a:solidFill>
                <a:effectLst/>
                <a:uLnTx/>
                <a:uFillTx/>
                <a:latin typeface="Calibri"/>
                <a:ea typeface="+mn-ea"/>
                <a:cs typeface="+mn-cs"/>
              </a:rPr>
              <a:t>Ofertas: </a:t>
            </a:r>
            <a:r>
              <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MW: 11</a:t>
            </a:r>
          </a:p>
        </p:txBody>
      </p:sp>
      <p:sp>
        <p:nvSpPr>
          <p:cNvPr id="56" name="Rectángulo 10"/>
          <p:cNvSpPr/>
          <p:nvPr/>
        </p:nvSpPr>
        <p:spPr>
          <a:xfrm>
            <a:off x="664361" y="1834156"/>
            <a:ext cx="7166003" cy="1008000"/>
          </a:xfrm>
          <a:prstGeom prst="rect">
            <a:avLst/>
          </a:prstGeom>
          <a:solidFill>
            <a:schemeClr val="accent6">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6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dirty="0" smtClean="0">
              <a:ln>
                <a:noFill/>
              </a:ln>
              <a:solidFill>
                <a:prstClr val="white">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smtClean="0">
                <a:ln>
                  <a:noFill/>
                </a:ln>
                <a:solidFill>
                  <a:prstClr val="white">
                    <a:lumMod val="50000"/>
                    <a:lumOff val="50000"/>
                  </a:prstClr>
                </a:solidFill>
                <a:effectLst/>
                <a:uLnTx/>
                <a:uFillTx/>
                <a:latin typeface="Calibri"/>
                <a:ea typeface="+mn-ea"/>
                <a:cs typeface="+mn-cs"/>
              </a:rPr>
              <a:t>Ofertas: </a:t>
            </a:r>
            <a:r>
              <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MW: </a:t>
            </a:r>
            <a:r>
              <a:rPr kumimoji="0" lang="es-ES_tradnl" sz="1800" b="1" i="0" u="none" strike="noStrike" kern="1200" cap="none" spc="0" normalizeH="0" baseline="0" noProof="0" dirty="0" smtClean="0">
                <a:ln>
                  <a:noFill/>
                </a:ln>
                <a:solidFill>
                  <a:prstClr val="white">
                    <a:lumMod val="50000"/>
                    <a:lumOff val="50000"/>
                  </a:prstClr>
                </a:solidFill>
                <a:effectLst/>
                <a:uLnTx/>
                <a:uFillTx/>
                <a:latin typeface="Calibri"/>
                <a:ea typeface="+mn-ea"/>
                <a:cs typeface="+mn-cs"/>
              </a:rPr>
              <a:t>3.468</a:t>
            </a:r>
            <a:endParaRPr kumimoji="0" lang="es-ES_tradnl" sz="1800" b="1" i="0" u="none" strike="noStrike" kern="1200" cap="none" spc="0" normalizeH="0" baseline="0" noProof="0" dirty="0">
              <a:ln>
                <a:noFill/>
              </a:ln>
              <a:solidFill>
                <a:prstClr val="white">
                  <a:lumMod val="50000"/>
                  <a:lumOff val="50000"/>
                </a:prstClr>
              </a:solidFill>
              <a:effectLst/>
              <a:uLnTx/>
              <a:uFillTx/>
              <a:latin typeface="Calibri"/>
              <a:ea typeface="+mn-ea"/>
              <a:cs typeface="+mn-cs"/>
            </a:endParaRPr>
          </a:p>
        </p:txBody>
      </p:sp>
      <p:sp>
        <p:nvSpPr>
          <p:cNvPr id="57" name="Rectangle 4"/>
          <p:cNvSpPr/>
          <p:nvPr/>
        </p:nvSpPr>
        <p:spPr>
          <a:xfrm>
            <a:off x="664361" y="1052736"/>
            <a:ext cx="7166003" cy="727050"/>
          </a:xfrm>
          <a:prstGeom prst="round2SameRect">
            <a:avLst>
              <a:gd name="adj1" fmla="val 21080"/>
              <a:gd name="adj2" fmla="val 0"/>
            </a:avLst>
          </a:prstGeom>
          <a:solidFill>
            <a:schemeClr val="accent5">
              <a:lumMod val="75000"/>
            </a:schemeClr>
          </a:solidFill>
          <a:ln w="254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2519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Total de Ofertas Recibidas: </a:t>
            </a:r>
            <a:r>
              <a:rPr kumimoji="0" lang="en-US" sz="4400" b="1" i="0" u="none" strike="noStrike" kern="1200" cap="none" spc="0" normalizeH="0" baseline="0" noProof="0" dirty="0" smtClean="0">
                <a:ln>
                  <a:noFill/>
                </a:ln>
                <a:solidFill>
                  <a:prstClr val="black"/>
                </a:solidFill>
                <a:effectLst/>
                <a:uLnTx/>
                <a:uFillTx/>
                <a:latin typeface="Calibri"/>
                <a:ea typeface="+mn-ea"/>
                <a:cs typeface="+mn-cs"/>
              </a:rPr>
              <a:t>123</a:t>
            </a:r>
            <a:r>
              <a:rPr kumimoji="0" lang="en-US" sz="2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CuadroTexto 19"/>
          <p:cNvSpPr txBox="1"/>
          <p:nvPr/>
        </p:nvSpPr>
        <p:spPr>
          <a:xfrm>
            <a:off x="1961190" y="2842156"/>
            <a:ext cx="748923" cy="3385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a:ln>
                  <a:noFill/>
                </a:ln>
                <a:solidFill>
                  <a:srgbClr val="0070C0"/>
                </a:solidFill>
                <a:effectLst/>
                <a:uLnTx/>
                <a:uFillTx/>
                <a:latin typeface="Calibri"/>
                <a:ea typeface="+mn-ea"/>
                <a:cs typeface="+mn-cs"/>
              </a:rPr>
              <a:t>SOLAR</a:t>
            </a:r>
          </a:p>
        </p:txBody>
      </p:sp>
      <p:sp>
        <p:nvSpPr>
          <p:cNvPr id="59" name="CuadroTexto 20"/>
          <p:cNvSpPr txBox="1"/>
          <p:nvPr/>
        </p:nvSpPr>
        <p:spPr>
          <a:xfrm>
            <a:off x="1871531" y="1834156"/>
            <a:ext cx="795089" cy="338554"/>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a:ln>
                  <a:noFill/>
                </a:ln>
                <a:solidFill>
                  <a:srgbClr val="0070C0"/>
                </a:solidFill>
                <a:effectLst/>
                <a:uLnTx/>
                <a:uFillTx/>
                <a:latin typeface="Calibri"/>
                <a:ea typeface="+mn-ea"/>
                <a:cs typeface="+mn-cs"/>
              </a:rPr>
              <a:t>E</a:t>
            </a:r>
            <a:r>
              <a:rPr kumimoji="0" lang="en-US" sz="1600" b="1" i="0" u="none" strike="noStrike" kern="1200" cap="none" spc="0" normalizeH="0" baseline="0" noProof="0" dirty="0">
                <a:ln>
                  <a:noFill/>
                </a:ln>
                <a:solidFill>
                  <a:srgbClr val="0070C0"/>
                </a:solidFill>
                <a:effectLst/>
                <a:uLnTx/>
                <a:uFillTx/>
                <a:latin typeface="Calibri"/>
                <a:ea typeface="+mn-ea"/>
                <a:cs typeface="+mn-cs"/>
              </a:rPr>
              <a:t>ÓLICA</a:t>
            </a:r>
            <a:endParaRPr kumimoji="0" lang="es-ES_tradnl" sz="16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0" name="CuadroTexto 21"/>
          <p:cNvSpPr txBox="1"/>
          <p:nvPr/>
        </p:nvSpPr>
        <p:spPr>
          <a:xfrm>
            <a:off x="1724625" y="4042241"/>
            <a:ext cx="2328257"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dirty="0" smtClean="0">
                <a:ln>
                  <a:noFill/>
                </a:ln>
                <a:solidFill>
                  <a:srgbClr val="0070C0"/>
                </a:solidFill>
                <a:effectLst/>
                <a:uLnTx/>
                <a:uFillTx/>
                <a:latin typeface="Calibri"/>
                <a:ea typeface="+mn-ea"/>
                <a:cs typeface="+mn-cs"/>
              </a:rPr>
              <a:t>BIOMASA Y </a:t>
            </a:r>
            <a:r>
              <a:rPr kumimoji="0" lang="es-ES_tradnl" sz="1400" b="1" i="0" u="none" strike="noStrike" kern="1200" cap="none" spc="0" normalizeH="0" baseline="0" noProof="0" dirty="0">
                <a:ln>
                  <a:noFill/>
                </a:ln>
                <a:solidFill>
                  <a:srgbClr val="0070C0"/>
                </a:solidFill>
                <a:effectLst/>
                <a:uLnTx/>
                <a:uFillTx/>
                <a:latin typeface="Calibri"/>
                <a:ea typeface="+mn-ea"/>
                <a:cs typeface="+mn-cs"/>
              </a:rPr>
              <a:t>BIOGAS</a:t>
            </a:r>
          </a:p>
        </p:txBody>
      </p:sp>
      <p:sp>
        <p:nvSpPr>
          <p:cNvPr id="61" name="CuadroTexto 22"/>
          <p:cNvSpPr txBox="1"/>
          <p:nvPr/>
        </p:nvSpPr>
        <p:spPr>
          <a:xfrm>
            <a:off x="1809571" y="5107757"/>
            <a:ext cx="1440160"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smtClean="0">
                <a:ln>
                  <a:noFill/>
                </a:ln>
                <a:solidFill>
                  <a:srgbClr val="0070C0"/>
                </a:solidFill>
                <a:effectLst/>
                <a:uLnTx/>
                <a:uFillTx/>
                <a:latin typeface="Calibri"/>
                <a:ea typeface="+mn-ea"/>
                <a:cs typeface="+mn-cs"/>
              </a:rPr>
              <a:t>PAH</a:t>
            </a:r>
            <a:endParaRPr kumimoji="0" lang="es-ES_tradnl" sz="1100" b="1" i="0" u="none" strike="noStrike" kern="1200" cap="none" spc="0" normalizeH="0" baseline="0" noProof="0" dirty="0">
              <a:ln>
                <a:noFill/>
              </a:ln>
              <a:solidFill>
                <a:srgbClr val="0070C0"/>
              </a:solidFill>
              <a:effectLst/>
              <a:uLnTx/>
              <a:uFillTx/>
              <a:latin typeface="Calibri"/>
              <a:ea typeface="+mn-ea"/>
              <a:cs typeface="+mn-cs"/>
            </a:endParaRPr>
          </a:p>
        </p:txBody>
      </p:sp>
      <p:sp>
        <p:nvSpPr>
          <p:cNvPr id="62" name="CuadroTexto 5"/>
          <p:cNvSpPr txBox="1"/>
          <p:nvPr/>
        </p:nvSpPr>
        <p:spPr>
          <a:xfrm>
            <a:off x="3935762" y="1844825"/>
            <a:ext cx="37727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Participan: </a:t>
            </a:r>
            <a:r>
              <a:rPr kumimoji="0" lang="en-US" sz="1400" b="0" i="0" u="none" strike="noStrike" kern="1200" cap="none" spc="0" normalizeH="0" baseline="0" noProof="0" dirty="0">
                <a:ln>
                  <a:noFill/>
                </a:ln>
                <a:solidFill>
                  <a:prstClr val="white">
                    <a:lumMod val="50000"/>
                    <a:lumOff val="50000"/>
                  </a:prstClr>
                </a:solidFill>
                <a:effectLst/>
                <a:uLnTx/>
                <a:uFillTx/>
                <a:latin typeface="Calibri"/>
                <a:ea typeface="+mn-ea"/>
                <a:cs typeface="+mn-cs"/>
              </a:rPr>
              <a:t>Buenos Aires, Chubut, Río Negro, Santa Cruz, Neuquén, La Rioja, La Pampa, Mendoza, Córdoba y Santa </a:t>
            </a:r>
            <a:r>
              <a:rPr kumimoji="0" lang="en-US" sz="1400" b="0" i="0" u="none" strike="noStrike" kern="1200" cap="none" spc="0" normalizeH="0" baseline="0" noProof="0" dirty="0" err="1">
                <a:ln>
                  <a:noFill/>
                </a:ln>
                <a:solidFill>
                  <a:prstClr val="white">
                    <a:lumMod val="50000"/>
                    <a:lumOff val="50000"/>
                  </a:prstClr>
                </a:solidFill>
                <a:effectLst/>
                <a:uLnTx/>
                <a:uFillTx/>
                <a:latin typeface="Calibri"/>
                <a:ea typeface="+mn-ea"/>
                <a:cs typeface="+mn-cs"/>
              </a:rPr>
              <a:t>Fé</a:t>
            </a:r>
            <a:endParaRPr kumimoji="0" lang="en-US" sz="1400" b="0" i="0" u="none" strike="noStrike" kern="1200" cap="none" spc="0" normalizeH="0" baseline="0" noProof="0" dirty="0">
              <a:ln>
                <a:noFill/>
              </a:ln>
              <a:solidFill>
                <a:prstClr val="white">
                  <a:lumMod val="50000"/>
                  <a:lumOff val="50000"/>
                </a:prstClr>
              </a:solidFill>
              <a:effectLst/>
              <a:uLnTx/>
              <a:uFillTx/>
              <a:latin typeface="Calibri"/>
              <a:ea typeface="+mn-ea"/>
              <a:cs typeface="+mn-cs"/>
            </a:endParaRPr>
          </a:p>
        </p:txBody>
      </p:sp>
      <p:sp>
        <p:nvSpPr>
          <p:cNvPr id="63" name="CuadroTexto 23"/>
          <p:cNvSpPr txBox="1"/>
          <p:nvPr/>
        </p:nvSpPr>
        <p:spPr>
          <a:xfrm>
            <a:off x="3935761" y="2924945"/>
            <a:ext cx="389460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Participan: </a:t>
            </a:r>
            <a:r>
              <a:rPr kumimoji="0" lang="en-US" sz="1400" b="0" i="0" u="none" strike="noStrike" kern="1200" cap="none" spc="0" normalizeH="0" baseline="0" noProof="0" dirty="0">
                <a:ln>
                  <a:noFill/>
                </a:ln>
                <a:solidFill>
                  <a:prstClr val="white">
                    <a:lumMod val="50000"/>
                    <a:lumOff val="50000"/>
                  </a:prstClr>
                </a:solidFill>
                <a:effectLst/>
                <a:uLnTx/>
                <a:uFillTx/>
                <a:latin typeface="Calibri"/>
                <a:ea typeface="+mn-ea"/>
                <a:cs typeface="+mn-cs"/>
              </a:rPr>
              <a:t>Salta, San Juan, Jujuy, Catamarca, San Luis, La Rioja, Mendoza, Neuquén, La Pampa, Córdoba, Buenos Aires y Chaco</a:t>
            </a:r>
          </a:p>
        </p:txBody>
      </p:sp>
      <p:sp>
        <p:nvSpPr>
          <p:cNvPr id="64" name="CuadroTexto 24"/>
          <p:cNvSpPr txBox="1"/>
          <p:nvPr/>
        </p:nvSpPr>
        <p:spPr>
          <a:xfrm>
            <a:off x="4044343" y="4132843"/>
            <a:ext cx="3894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Participan: </a:t>
            </a:r>
            <a:r>
              <a:rPr kumimoji="0" lang="en-US" sz="1400" b="0" i="0" u="none" strike="noStrike" kern="1200" cap="none" spc="0" normalizeH="0" baseline="0" noProof="0" dirty="0">
                <a:ln>
                  <a:noFill/>
                </a:ln>
                <a:solidFill>
                  <a:prstClr val="white">
                    <a:lumMod val="50000"/>
                    <a:lumOff val="50000"/>
                  </a:prstClr>
                </a:solidFill>
                <a:effectLst/>
                <a:uLnTx/>
                <a:uFillTx/>
                <a:latin typeface="Calibri"/>
                <a:ea typeface="+mn-ea"/>
                <a:cs typeface="+mn-cs"/>
              </a:rPr>
              <a:t>Entre Ríos, Corrientes, Córdoba, Tucumán, Santa Fé, Misiones y San Luis</a:t>
            </a:r>
            <a:endParaRPr kumimoji="0" lang="es-ES_tradnl" sz="1400" b="0" i="0" u="none" strike="noStrike" kern="1200" cap="none" spc="0" normalizeH="0" baseline="0" noProof="0" dirty="0">
              <a:ln>
                <a:noFill/>
              </a:ln>
              <a:solidFill>
                <a:prstClr val="white">
                  <a:lumMod val="50000"/>
                  <a:lumOff val="50000"/>
                </a:prstClr>
              </a:solidFill>
              <a:effectLst/>
              <a:uLnTx/>
              <a:uFillTx/>
              <a:latin typeface="Calibri"/>
              <a:ea typeface="+mn-ea"/>
              <a:cs typeface="+mn-cs"/>
            </a:endParaRPr>
          </a:p>
        </p:txBody>
      </p:sp>
      <p:sp>
        <p:nvSpPr>
          <p:cNvPr id="65" name="CuadroTexto 25"/>
          <p:cNvSpPr txBox="1"/>
          <p:nvPr/>
        </p:nvSpPr>
        <p:spPr>
          <a:xfrm>
            <a:off x="4214080" y="5278840"/>
            <a:ext cx="33322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lumOff val="50000"/>
                  </a:prstClr>
                </a:solidFill>
                <a:effectLst/>
                <a:uLnTx/>
                <a:uFillTx/>
                <a:latin typeface="Calibri"/>
                <a:ea typeface="+mn-ea"/>
                <a:cs typeface="+mn-cs"/>
              </a:rPr>
              <a:t>Participan: </a:t>
            </a:r>
            <a:r>
              <a:rPr kumimoji="0" lang="en-US" sz="1400" b="0" i="0" u="none" strike="noStrike" kern="1200" cap="none" spc="0" normalizeH="0" baseline="0" noProof="0" dirty="0">
                <a:ln>
                  <a:noFill/>
                </a:ln>
                <a:solidFill>
                  <a:prstClr val="white">
                    <a:lumMod val="50000"/>
                    <a:lumOff val="50000"/>
                  </a:prstClr>
                </a:solidFill>
                <a:effectLst/>
                <a:uLnTx/>
                <a:uFillTx/>
                <a:latin typeface="Calibri"/>
                <a:ea typeface="+mn-ea"/>
                <a:cs typeface="+mn-cs"/>
              </a:rPr>
              <a:t>Río Negro y Mendoza</a:t>
            </a:r>
            <a:endParaRPr kumimoji="0" lang="es-ES_tradnl" sz="1400" b="0" i="0" u="none" strike="noStrike" kern="1200" cap="none" spc="0" normalizeH="0" baseline="0" noProof="0" dirty="0">
              <a:ln>
                <a:noFill/>
              </a:ln>
              <a:solidFill>
                <a:prstClr val="white">
                  <a:lumMod val="50000"/>
                  <a:lumOff val="50000"/>
                </a:prstClr>
              </a:solidFill>
              <a:effectLst/>
              <a:uLnTx/>
              <a:uFillTx/>
              <a:latin typeface="Calibri"/>
              <a:ea typeface="+mn-ea"/>
              <a:cs typeface="+mn-cs"/>
            </a:endParaRPr>
          </a:p>
        </p:txBody>
      </p:sp>
      <p:pic>
        <p:nvPicPr>
          <p:cNvPr id="66"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12" y="4149080"/>
            <a:ext cx="684000" cy="684000"/>
          </a:xfrm>
          <a:prstGeom prst="rect">
            <a:avLst/>
          </a:prstGeom>
        </p:spPr>
      </p:pic>
      <p:pic>
        <p:nvPicPr>
          <p:cNvPr id="67"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912" y="1988840"/>
            <a:ext cx="684000" cy="684000"/>
          </a:xfrm>
          <a:prstGeom prst="rect">
            <a:avLst/>
          </a:prstGeom>
        </p:spPr>
      </p:pic>
      <p:pic>
        <p:nvPicPr>
          <p:cNvPr id="68"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12" y="5210718"/>
            <a:ext cx="684000" cy="684000"/>
          </a:xfrm>
          <a:prstGeom prst="rect">
            <a:avLst/>
          </a:prstGeom>
        </p:spPr>
      </p:pic>
      <p:pic>
        <p:nvPicPr>
          <p:cNvPr id="69"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912" y="3072027"/>
            <a:ext cx="684000" cy="684000"/>
          </a:xfrm>
          <a:prstGeom prst="rect">
            <a:avLst/>
          </a:prstGeom>
        </p:spPr>
      </p:pic>
      <p:sp>
        <p:nvSpPr>
          <p:cNvPr id="24"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8786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p:bldP spid="59" grpId="0"/>
      <p:bldP spid="60" grpId="0"/>
      <p:bldP spid="61" grpId="0"/>
      <p:bldP spid="62"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3200" dirty="0" smtClean="0">
                <a:latin typeface="+mn-lt"/>
              </a:rPr>
              <a:t>Inversiones en Energías Renovables (ronda 1)</a:t>
            </a:r>
            <a:endParaRPr lang="es-AR" sz="2800"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3" name="Rectangle 4"/>
          <p:cNvSpPr/>
          <p:nvPr/>
        </p:nvSpPr>
        <p:spPr>
          <a:xfrm>
            <a:off x="817137" y="836712"/>
            <a:ext cx="7511109" cy="560106"/>
          </a:xfrm>
          <a:prstGeom prst="round2SameRect">
            <a:avLst>
              <a:gd name="adj1" fmla="val 50000"/>
              <a:gd name="adj2" fmla="val 0"/>
            </a:avLst>
          </a:prstGeom>
          <a:solidFill>
            <a:srgbClr val="00B0F0"/>
          </a:solidFill>
          <a:ln w="254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324000" b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Total de </a:t>
            </a:r>
            <a:r>
              <a:rPr kumimoji="0" lang="en-US" sz="2400" b="1" i="0" u="none" strike="noStrike" kern="1200" cap="none" spc="0" normalizeH="0" baseline="0" noProof="0" dirty="0" err="1" smtClean="0">
                <a:ln>
                  <a:noFill/>
                </a:ln>
                <a:solidFill>
                  <a:prstClr val="black"/>
                </a:solidFill>
                <a:effectLst/>
                <a:uLnTx/>
                <a:uFillTx/>
                <a:latin typeface="Calibri"/>
                <a:ea typeface="+mn-ea"/>
                <a:cs typeface="+mn-cs"/>
              </a:rPr>
              <a:t>Proyectos</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1" i="0" u="none" strike="noStrike" kern="1200" cap="none" spc="0" normalizeH="0" baseline="0" noProof="0" dirty="0" err="1" smtClean="0">
                <a:ln>
                  <a:noFill/>
                </a:ln>
                <a:solidFill>
                  <a:prstClr val="black"/>
                </a:solidFill>
                <a:effectLst/>
                <a:uLnTx/>
                <a:uFillTx/>
                <a:latin typeface="Calibri"/>
                <a:ea typeface="+mn-ea"/>
                <a:cs typeface="+mn-cs"/>
              </a:rPr>
              <a:t>Adjudicados</a:t>
            </a: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3600" b="1" i="0" u="none" strike="noStrike" kern="1200" cap="none" spc="0" normalizeH="0" baseline="0" noProof="0" dirty="0" smtClean="0">
                <a:ln>
                  <a:noFill/>
                </a:ln>
                <a:solidFill>
                  <a:prstClr val="black"/>
                </a:solidFill>
                <a:effectLst/>
                <a:uLnTx/>
                <a:uFillTx/>
                <a:latin typeface="Calibri"/>
                <a:ea typeface="+mn-ea"/>
                <a:cs typeface="+mn-cs"/>
              </a:rPr>
              <a:t>29</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angle 4"/>
          <p:cNvSpPr/>
          <p:nvPr/>
        </p:nvSpPr>
        <p:spPr>
          <a:xfrm>
            <a:off x="817137" y="5634870"/>
            <a:ext cx="7511109" cy="180000"/>
          </a:xfrm>
          <a:prstGeom prst="round2SameRect">
            <a:avLst>
              <a:gd name="adj1" fmla="val 0"/>
              <a:gd name="adj2" fmla="val 50000"/>
            </a:avLst>
          </a:prstGeom>
          <a:solidFill>
            <a:srgbClr val="0052AD"/>
          </a:solidFill>
          <a:ln w="254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2519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5" name="Tabla 4"/>
          <p:cNvGraphicFramePr>
            <a:graphicFrameLocks noGrp="1"/>
          </p:cNvGraphicFramePr>
          <p:nvPr>
            <p:extLst>
              <p:ext uri="{D42A27DB-BD31-4B8C-83A1-F6EECF244321}">
                <p14:modId xmlns:p14="http://schemas.microsoft.com/office/powerpoint/2010/main" val="4069200748"/>
              </p:ext>
            </p:extLst>
          </p:nvPr>
        </p:nvGraphicFramePr>
        <p:xfrm>
          <a:off x="817140" y="1416625"/>
          <a:ext cx="7511108" cy="4448103"/>
        </p:xfrm>
        <a:graphic>
          <a:graphicData uri="http://schemas.openxmlformats.org/drawingml/2006/table">
            <a:tbl>
              <a:tblPr firstRow="1" bandRow="1">
                <a:tableStyleId>{5C22544A-7EE6-4342-B048-85BDC9FD1C3A}</a:tableStyleId>
              </a:tblPr>
              <a:tblGrid>
                <a:gridCol w="1228755">
                  <a:extLst>
                    <a:ext uri="{9D8B030D-6E8A-4147-A177-3AD203B41FA5}">
                      <a16:colId xmlns:a16="http://schemas.microsoft.com/office/drawing/2014/main" xmlns="" val="20000"/>
                    </a:ext>
                  </a:extLst>
                </a:gridCol>
                <a:gridCol w="1301036">
                  <a:extLst>
                    <a:ext uri="{9D8B030D-6E8A-4147-A177-3AD203B41FA5}">
                      <a16:colId xmlns:a16="http://schemas.microsoft.com/office/drawing/2014/main" xmlns="" val="20001"/>
                    </a:ext>
                  </a:extLst>
                </a:gridCol>
                <a:gridCol w="1228756">
                  <a:extLst>
                    <a:ext uri="{9D8B030D-6E8A-4147-A177-3AD203B41FA5}">
                      <a16:colId xmlns:a16="http://schemas.microsoft.com/office/drawing/2014/main" xmlns="" val="20002"/>
                    </a:ext>
                  </a:extLst>
                </a:gridCol>
                <a:gridCol w="1228756">
                  <a:extLst>
                    <a:ext uri="{9D8B030D-6E8A-4147-A177-3AD203B41FA5}">
                      <a16:colId xmlns:a16="http://schemas.microsoft.com/office/drawing/2014/main" xmlns="" val="20003"/>
                    </a:ext>
                  </a:extLst>
                </a:gridCol>
                <a:gridCol w="2523805">
                  <a:extLst>
                    <a:ext uri="{9D8B030D-6E8A-4147-A177-3AD203B41FA5}">
                      <a16:colId xmlns:a16="http://schemas.microsoft.com/office/drawing/2014/main" xmlns="" val="20004"/>
                    </a:ext>
                  </a:extLst>
                </a:gridCol>
              </a:tblGrid>
              <a:tr h="296884">
                <a:tc>
                  <a:txBody>
                    <a:bodyPr/>
                    <a:lstStyle/>
                    <a:p>
                      <a:pPr algn="ctr"/>
                      <a:r>
                        <a:rPr lang="es-ES_tradnl" sz="1600" b="1" dirty="0" err="1" smtClean="0">
                          <a:solidFill>
                            <a:schemeClr val="bg1"/>
                          </a:solidFill>
                        </a:rPr>
                        <a:t>Tecnolog</a:t>
                      </a:r>
                      <a:r>
                        <a:rPr lang="en-US" sz="1600" b="1" dirty="0" err="1" smtClean="0">
                          <a:solidFill>
                            <a:schemeClr val="bg1"/>
                          </a:solidFill>
                        </a:rPr>
                        <a:t>ía</a:t>
                      </a:r>
                      <a:endParaRPr lang="es-ES_tradnl" sz="1600" b="1" dirty="0">
                        <a:solidFill>
                          <a:schemeClr val="bg1"/>
                        </a:solidFill>
                      </a:endParaRPr>
                    </a:p>
                  </a:txBody>
                  <a:tcPr>
                    <a:lnB w="38100" cap="flat" cmpd="sng" algn="ctr">
                      <a:noFill/>
                      <a:prstDash val="solid"/>
                      <a:round/>
                      <a:headEnd type="none" w="med" len="med"/>
                      <a:tailEnd type="none" w="med" len="med"/>
                    </a:lnB>
                    <a:solidFill>
                      <a:schemeClr val="accent5">
                        <a:lumMod val="90000"/>
                      </a:schemeClr>
                    </a:solidFill>
                  </a:tcPr>
                </a:tc>
                <a:tc>
                  <a:txBody>
                    <a:bodyPr/>
                    <a:lstStyle/>
                    <a:p>
                      <a:pPr algn="ctr"/>
                      <a:r>
                        <a:rPr lang="es-ES_tradnl" sz="1600" b="1" dirty="0" smtClean="0">
                          <a:solidFill>
                            <a:schemeClr val="bg1"/>
                          </a:solidFill>
                        </a:rPr>
                        <a:t>Proyectos</a:t>
                      </a:r>
                      <a:endParaRPr lang="es-ES_tradnl" sz="1600" b="1" dirty="0">
                        <a:solidFill>
                          <a:schemeClr val="bg1"/>
                        </a:solidFill>
                      </a:endParaRPr>
                    </a:p>
                  </a:txBody>
                  <a:tcPr>
                    <a:lnB w="38100" cap="flat" cmpd="sng" algn="ctr">
                      <a:noFill/>
                      <a:prstDash val="solid"/>
                      <a:round/>
                      <a:headEnd type="none" w="med" len="med"/>
                      <a:tailEnd type="none" w="med" len="med"/>
                    </a:lnB>
                    <a:solidFill>
                      <a:schemeClr val="accent5">
                        <a:lumMod val="90000"/>
                      </a:schemeClr>
                    </a:solidFill>
                  </a:tcPr>
                </a:tc>
                <a:tc>
                  <a:txBody>
                    <a:bodyPr/>
                    <a:lstStyle/>
                    <a:p>
                      <a:pPr algn="ctr"/>
                      <a:r>
                        <a:rPr lang="es-ES_tradnl" sz="1600" b="1" dirty="0" smtClean="0">
                          <a:solidFill>
                            <a:schemeClr val="bg1"/>
                          </a:solidFill>
                        </a:rPr>
                        <a:t>MW</a:t>
                      </a:r>
                      <a:endParaRPr lang="es-ES_tradnl" sz="1600" b="1" dirty="0">
                        <a:solidFill>
                          <a:schemeClr val="bg1"/>
                        </a:solidFill>
                      </a:endParaRPr>
                    </a:p>
                  </a:txBody>
                  <a:tcPr>
                    <a:lnB w="38100" cap="flat" cmpd="sng" algn="ctr">
                      <a:noFill/>
                      <a:prstDash val="solid"/>
                      <a:round/>
                      <a:headEnd type="none" w="med" len="med"/>
                      <a:tailEnd type="none" w="med" len="med"/>
                    </a:lnB>
                    <a:solidFill>
                      <a:schemeClr val="accent5">
                        <a:lumMod val="90000"/>
                      </a:schemeClr>
                    </a:solidFill>
                  </a:tcPr>
                </a:tc>
                <a:tc>
                  <a:txBody>
                    <a:bodyPr/>
                    <a:lstStyle/>
                    <a:p>
                      <a:pPr algn="ctr"/>
                      <a:r>
                        <a:rPr lang="es-ES_tradnl" sz="1600" b="1" dirty="0" err="1" smtClean="0">
                          <a:solidFill>
                            <a:schemeClr val="bg1"/>
                          </a:solidFill>
                        </a:rPr>
                        <a:t>GWh</a:t>
                      </a:r>
                      <a:r>
                        <a:rPr lang="es-ES_tradnl" sz="1600" b="1" dirty="0" smtClean="0">
                          <a:solidFill>
                            <a:schemeClr val="bg1"/>
                          </a:solidFill>
                        </a:rPr>
                        <a:t>/</a:t>
                      </a:r>
                    </a:p>
                    <a:p>
                      <a:pPr algn="ctr"/>
                      <a:r>
                        <a:rPr lang="es-ES_tradnl" sz="1600" b="1" dirty="0" smtClean="0">
                          <a:solidFill>
                            <a:schemeClr val="bg1"/>
                          </a:solidFill>
                        </a:rPr>
                        <a:t>a</a:t>
                      </a:r>
                      <a:r>
                        <a:rPr lang="en-US" sz="1600" b="1" dirty="0" err="1" smtClean="0">
                          <a:solidFill>
                            <a:schemeClr val="bg1"/>
                          </a:solidFill>
                        </a:rPr>
                        <a:t>ño</a:t>
                      </a:r>
                      <a:endParaRPr lang="es-ES_tradnl" sz="1600" b="1" dirty="0">
                        <a:solidFill>
                          <a:schemeClr val="bg1"/>
                        </a:solidFill>
                      </a:endParaRPr>
                    </a:p>
                  </a:txBody>
                  <a:tcPr>
                    <a:lnB w="38100" cap="flat" cmpd="sng" algn="ctr">
                      <a:noFill/>
                      <a:prstDash val="solid"/>
                      <a:round/>
                      <a:headEnd type="none" w="med" len="med"/>
                      <a:tailEnd type="none" w="med" len="med"/>
                    </a:lnB>
                    <a:solidFill>
                      <a:schemeClr val="accent5">
                        <a:lumMod val="90000"/>
                      </a:schemeClr>
                    </a:solidFill>
                  </a:tcPr>
                </a:tc>
                <a:tc>
                  <a:txBody>
                    <a:bodyPr/>
                    <a:lstStyle/>
                    <a:p>
                      <a:pPr algn="ctr"/>
                      <a:r>
                        <a:rPr lang="es-ES_tradnl" sz="1600" b="1" dirty="0" smtClean="0">
                          <a:solidFill>
                            <a:schemeClr val="bg1"/>
                          </a:solidFill>
                        </a:rPr>
                        <a:t>Provincias</a:t>
                      </a:r>
                      <a:endParaRPr lang="es-ES_tradnl" sz="1600" b="1" dirty="0">
                        <a:solidFill>
                          <a:schemeClr val="bg1"/>
                        </a:solidFill>
                      </a:endParaRPr>
                    </a:p>
                  </a:txBody>
                  <a:tcPr marL="0" marR="0">
                    <a:lnB w="38100" cap="flat" cmpd="sng" algn="ctr">
                      <a:no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xmlns="" val="10000"/>
                  </a:ext>
                </a:extLst>
              </a:tr>
              <a:tr h="648000">
                <a:tc>
                  <a:txBody>
                    <a:bodyPr/>
                    <a:lstStyle/>
                    <a:p>
                      <a:pPr algn="ctr"/>
                      <a:r>
                        <a:rPr lang="es-ES_tradnl" sz="1600" b="1" dirty="0" smtClean="0">
                          <a:solidFill>
                            <a:schemeClr val="bg1"/>
                          </a:solidFill>
                        </a:rPr>
                        <a:t>E</a:t>
                      </a:r>
                      <a:r>
                        <a:rPr lang="en-US" sz="1600" b="1" dirty="0" err="1" smtClean="0">
                          <a:solidFill>
                            <a:schemeClr val="bg1"/>
                          </a:solidFill>
                        </a:rPr>
                        <a:t>ólica</a:t>
                      </a:r>
                      <a:endParaRPr lang="es-ES_tradnl" sz="1600" b="1" dirty="0">
                        <a:solidFill>
                          <a:schemeClr val="bg1"/>
                        </a:solidFill>
                      </a:endParaRPr>
                    </a:p>
                  </a:txBody>
                  <a:tcPr marL="49340" marR="49340" marT="24670" marB="24670" anchor="ctr">
                    <a:lnT w="3810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12</a:t>
                      </a:r>
                      <a:endParaRPr lang="es-ES_tradnl" sz="2000" b="1" dirty="0">
                        <a:solidFill>
                          <a:schemeClr val="bg1"/>
                        </a:solidFill>
                      </a:endParaRPr>
                    </a:p>
                  </a:txBody>
                  <a:tcPr marL="49340" marR="49340" marT="24670" marB="24670" anchor="ctr">
                    <a:lnT w="3810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707</a:t>
                      </a:r>
                      <a:endParaRPr lang="es-ES_tradnl" sz="2000" b="1" dirty="0">
                        <a:solidFill>
                          <a:schemeClr val="bg1"/>
                        </a:solidFill>
                      </a:endParaRPr>
                    </a:p>
                  </a:txBody>
                  <a:tcPr marL="49340" marR="49340" marT="24670" marB="24670" anchor="ctr">
                    <a:lnT w="3810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2.882</a:t>
                      </a:r>
                      <a:endParaRPr lang="es-ES_tradnl" sz="2000" b="1" dirty="0">
                        <a:solidFill>
                          <a:schemeClr val="bg1"/>
                        </a:solidFill>
                      </a:endParaRPr>
                    </a:p>
                  </a:txBody>
                  <a:tcPr marL="49340" marR="49340" marT="24670" marB="24670" anchor="ctr">
                    <a:lnT w="3810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Buenos Aires, Chubut, </a:t>
                      </a:r>
                      <a:br>
                        <a:rPr lang="en-US" sz="1600" b="0" dirty="0" smtClean="0">
                          <a:solidFill>
                            <a:schemeClr val="bg1"/>
                          </a:solidFill>
                        </a:rPr>
                      </a:br>
                      <a:r>
                        <a:rPr lang="en-US" sz="1600" b="0" dirty="0" smtClean="0">
                          <a:solidFill>
                            <a:schemeClr val="bg1"/>
                          </a:solidFill>
                        </a:rPr>
                        <a:t>Río Negro, Santa Cruz, Neuquén, La Rioja</a:t>
                      </a:r>
                    </a:p>
                  </a:txBody>
                  <a:tcPr marL="97124" marR="49340" marT="24670" marB="24670" anchor="ctr">
                    <a:lnT w="3810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xmlns="" val="10001"/>
                  </a:ext>
                </a:extLst>
              </a:tr>
              <a:tr h="648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smtClean="0">
                          <a:ln>
                            <a:noFill/>
                          </a:ln>
                          <a:solidFill>
                            <a:schemeClr val="bg1"/>
                          </a:solidFill>
                          <a:effectLst/>
                          <a:uLnTx/>
                          <a:uFillTx/>
                          <a:latin typeface="+mn-lt"/>
                          <a:ea typeface="+mn-ea"/>
                          <a:cs typeface="+mn-cs"/>
                        </a:rPr>
                        <a:t>Solar</a:t>
                      </a: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4</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400</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918</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Salta y Jujuy</a:t>
                      </a:r>
                    </a:p>
                  </a:txBody>
                  <a:tcPr marL="97124"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xmlns="" val="10002"/>
                  </a:ext>
                </a:extLst>
              </a:tr>
              <a:tr h="648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err="1" smtClean="0">
                          <a:ln>
                            <a:noFill/>
                          </a:ln>
                          <a:solidFill>
                            <a:schemeClr val="bg1"/>
                          </a:solidFill>
                          <a:effectLst/>
                          <a:uLnTx/>
                          <a:uFillTx/>
                          <a:latin typeface="+mn-lt"/>
                          <a:ea typeface="+mn-ea"/>
                          <a:cs typeface="+mn-cs"/>
                        </a:rPr>
                        <a:t>Biog</a:t>
                      </a:r>
                      <a:r>
                        <a:rPr kumimoji="0" lang="en-US" sz="1600" b="1" i="0" u="none" strike="noStrike" kern="1200" cap="none" spc="0" normalizeH="0" baseline="0" noProof="0" dirty="0" smtClean="0">
                          <a:ln>
                            <a:noFill/>
                          </a:ln>
                          <a:solidFill>
                            <a:schemeClr val="bg1"/>
                          </a:solidFill>
                          <a:effectLst/>
                          <a:uLnTx/>
                          <a:uFillTx/>
                          <a:latin typeface="+mn-lt"/>
                          <a:ea typeface="+mn-ea"/>
                          <a:cs typeface="+mn-cs"/>
                        </a:rPr>
                        <a:t>as</a:t>
                      </a:r>
                      <a:endParaRPr kumimoji="0" lang="es-ES_tradnl" sz="1600" b="1" i="0" u="none" strike="noStrike" kern="1200" cap="none" spc="0" normalizeH="0" baseline="0" noProof="0" dirty="0" smtClean="0">
                        <a:ln>
                          <a:noFill/>
                        </a:ln>
                        <a:solidFill>
                          <a:schemeClr val="bg1"/>
                        </a:solidFill>
                        <a:effectLst/>
                        <a:uLnTx/>
                        <a:uFillTx/>
                        <a:latin typeface="+mn-lt"/>
                        <a:ea typeface="+mn-ea"/>
                        <a:cs typeface="+mn-cs"/>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6</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9</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70</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Santa Fe, San</a:t>
                      </a:r>
                      <a:r>
                        <a:rPr lang="en-US" sz="1600" b="0" baseline="0" dirty="0" smtClean="0">
                          <a:solidFill>
                            <a:schemeClr val="bg1"/>
                          </a:solidFill>
                        </a:rPr>
                        <a:t> Luis y Córdoba</a:t>
                      </a:r>
                      <a:endParaRPr lang="es-ES_tradnl" sz="1600" b="0" dirty="0" smtClean="0">
                        <a:solidFill>
                          <a:schemeClr val="bg1"/>
                        </a:solidFill>
                      </a:endParaRPr>
                    </a:p>
                  </a:txBody>
                  <a:tcPr marL="97124"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xmlns="" val="10003"/>
                  </a:ext>
                </a:extLst>
              </a:tr>
              <a:tr h="648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smtClean="0">
                          <a:ln>
                            <a:noFill/>
                          </a:ln>
                          <a:solidFill>
                            <a:schemeClr val="bg1"/>
                          </a:solidFill>
                          <a:effectLst/>
                          <a:uLnTx/>
                          <a:uFillTx/>
                          <a:latin typeface="+mn-lt"/>
                          <a:ea typeface="+mn-ea"/>
                          <a:cs typeface="+mn-cs"/>
                        </a:rPr>
                        <a:t>Biomasa</a:t>
                      </a: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2</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15</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122</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600" b="0" dirty="0" smtClean="0">
                          <a:solidFill>
                            <a:schemeClr val="bg1"/>
                          </a:solidFill>
                        </a:rPr>
                        <a:t>Corrientes</a:t>
                      </a:r>
                      <a:r>
                        <a:rPr lang="es-ES_tradnl" sz="1600" b="0" baseline="0" dirty="0" smtClean="0">
                          <a:solidFill>
                            <a:schemeClr val="bg1"/>
                          </a:solidFill>
                        </a:rPr>
                        <a:t> y Misiones</a:t>
                      </a:r>
                      <a:endParaRPr lang="es-ES_tradnl" sz="1600" b="0" dirty="0" smtClean="0">
                        <a:solidFill>
                          <a:schemeClr val="bg1"/>
                        </a:solidFill>
                      </a:endParaRPr>
                    </a:p>
                  </a:txBody>
                  <a:tcPr marL="97124" marR="49340" marT="24670" marB="24670" anchor="ct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xmlns="" val="10004"/>
                  </a:ext>
                </a:extLst>
              </a:tr>
              <a:tr h="648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smtClean="0">
                          <a:ln>
                            <a:noFill/>
                          </a:ln>
                          <a:solidFill>
                            <a:schemeClr val="bg1"/>
                          </a:solidFill>
                          <a:effectLst/>
                          <a:uLnTx/>
                          <a:uFillTx/>
                          <a:latin typeface="+mn-lt"/>
                          <a:ea typeface="+mn-ea"/>
                          <a:cs typeface="+mn-cs"/>
                        </a:rPr>
                        <a:t>PAH</a:t>
                      </a:r>
                    </a:p>
                  </a:txBody>
                  <a:tcPr marL="49340" marR="49340" marT="24670" marB="24670" anchor="ctr">
                    <a:lnT w="6350" cap="flat" cmpd="sng" algn="ctr">
                      <a:solidFill>
                        <a:schemeClr val="accent5">
                          <a:lumMod val="75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5</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11</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6">
                        <a:lumMod val="95000"/>
                      </a:schemeClr>
                    </a:solidFill>
                  </a:tcPr>
                </a:tc>
                <a:tc>
                  <a:txBody>
                    <a:bodyPr/>
                    <a:lstStyle/>
                    <a:p>
                      <a:pPr algn="ctr"/>
                      <a:r>
                        <a:rPr lang="es-ES_tradnl" sz="2000" b="1" dirty="0" smtClean="0">
                          <a:solidFill>
                            <a:schemeClr val="bg1"/>
                          </a:solidFill>
                        </a:rPr>
                        <a:t>68</a:t>
                      </a:r>
                      <a:endParaRPr lang="es-ES_tradnl" sz="2000" b="1" dirty="0">
                        <a:solidFill>
                          <a:schemeClr val="bg1"/>
                        </a:solidFill>
                      </a:endParaRPr>
                    </a:p>
                  </a:txBody>
                  <a:tcPr marL="49340" marR="49340" marT="24670" marB="24670" anchor="ctr">
                    <a:lnT w="6350" cap="flat" cmpd="sng" algn="ctr">
                      <a:solidFill>
                        <a:schemeClr val="accent5">
                          <a:lumMod val="75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6">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600" b="0" dirty="0" smtClean="0">
                          <a:solidFill>
                            <a:schemeClr val="bg1"/>
                          </a:solidFill>
                        </a:rPr>
                        <a:t>R</a:t>
                      </a:r>
                      <a:r>
                        <a:rPr lang="en-US" sz="1600" b="0" dirty="0" err="1" smtClean="0">
                          <a:solidFill>
                            <a:schemeClr val="bg1"/>
                          </a:solidFill>
                        </a:rPr>
                        <a:t>ío</a:t>
                      </a:r>
                      <a:r>
                        <a:rPr lang="en-US" sz="1600" b="0" dirty="0" smtClean="0">
                          <a:solidFill>
                            <a:schemeClr val="bg1"/>
                          </a:solidFill>
                        </a:rPr>
                        <a:t> Negro</a:t>
                      </a:r>
                      <a:r>
                        <a:rPr lang="en-US" sz="1600" b="0" baseline="0" dirty="0" smtClean="0">
                          <a:solidFill>
                            <a:schemeClr val="bg1"/>
                          </a:solidFill>
                        </a:rPr>
                        <a:t> y Mendoza</a:t>
                      </a:r>
                      <a:endParaRPr lang="es-ES_tradnl" sz="1600" b="0" dirty="0" smtClean="0">
                        <a:solidFill>
                          <a:schemeClr val="bg1"/>
                        </a:solidFill>
                      </a:endParaRPr>
                    </a:p>
                  </a:txBody>
                  <a:tcPr marL="97124" marR="49340" marT="24670" marB="24670" anchor="ctr">
                    <a:lnT w="6350" cap="flat" cmpd="sng" algn="ctr">
                      <a:solidFill>
                        <a:schemeClr val="accent5">
                          <a:lumMod val="75000"/>
                        </a:schemeClr>
                      </a:solidFill>
                      <a:prstDash val="solid"/>
                      <a:round/>
                      <a:headEnd type="none" w="med" len="med"/>
                      <a:tailEnd type="none" w="med" len="med"/>
                    </a:lnT>
                    <a:lnB w="9525" cap="flat" cmpd="sng" algn="ctr">
                      <a:noFill/>
                      <a:prstDash val="solid"/>
                      <a:round/>
                      <a:headEnd type="none" w="med" len="med"/>
                      <a:tailEnd type="none" w="med" len="med"/>
                    </a:lnB>
                    <a:solidFill>
                      <a:schemeClr val="accent6">
                        <a:lumMod val="95000"/>
                      </a:schemeClr>
                    </a:solidFill>
                  </a:tcPr>
                </a:tc>
                <a:extLst>
                  <a:ext uri="{0D108BD9-81ED-4DB2-BD59-A6C34878D82A}">
                    <a16:rowId xmlns:a16="http://schemas.microsoft.com/office/drawing/2014/main" xmlns="" val="10005"/>
                  </a:ext>
                </a:extLst>
              </a:tr>
              <a:tr h="496123">
                <a:tc>
                  <a:txBody>
                    <a:bodyPr/>
                    <a:lstStyle/>
                    <a:p>
                      <a:pPr algn="ctr"/>
                      <a:r>
                        <a:rPr lang="es-ES_tradnl" sz="1800" b="1" dirty="0" smtClean="0">
                          <a:solidFill>
                            <a:schemeClr val="bg1"/>
                          </a:solidFill>
                        </a:rPr>
                        <a:t>Totales</a:t>
                      </a:r>
                      <a:endParaRPr lang="es-ES_tradnl" sz="1800" b="1" dirty="0">
                        <a:solidFill>
                          <a:schemeClr val="bg1"/>
                        </a:solidFill>
                      </a:endParaRPr>
                    </a:p>
                  </a:txBody>
                  <a:tcPr anchor="ctr">
                    <a:lnT w="9525" cap="flat" cmpd="sng" algn="ctr">
                      <a:noFill/>
                      <a:prstDash val="solid"/>
                      <a:round/>
                      <a:headEnd type="none" w="med" len="med"/>
                      <a:tailEnd type="none" w="med" len="med"/>
                    </a:lnT>
                    <a:solidFill>
                      <a:srgbClr val="0052AD"/>
                    </a:solidFill>
                  </a:tcPr>
                </a:tc>
                <a:tc>
                  <a:txBody>
                    <a:bodyPr/>
                    <a:lstStyle/>
                    <a:p>
                      <a:pPr algn="ctr"/>
                      <a:r>
                        <a:rPr lang="es-ES_tradnl" sz="2400" b="1" dirty="0" smtClean="0">
                          <a:solidFill>
                            <a:schemeClr val="bg1"/>
                          </a:solidFill>
                        </a:rPr>
                        <a:t>29</a:t>
                      </a:r>
                      <a:endParaRPr lang="es-ES_tradnl" sz="2400" b="1" dirty="0">
                        <a:solidFill>
                          <a:schemeClr val="bg1"/>
                        </a:solidFill>
                      </a:endParaRPr>
                    </a:p>
                  </a:txBody>
                  <a:tcPr anchor="ctr">
                    <a:lnT w="9525" cap="flat" cmpd="sng" algn="ctr">
                      <a:noFill/>
                      <a:prstDash val="solid"/>
                      <a:round/>
                      <a:headEnd type="none" w="med" len="med"/>
                      <a:tailEnd type="none" w="med" len="med"/>
                    </a:lnT>
                    <a:solidFill>
                      <a:srgbClr val="0052AD"/>
                    </a:solidFill>
                  </a:tcPr>
                </a:tc>
                <a:tc>
                  <a:txBody>
                    <a:bodyPr/>
                    <a:lstStyle/>
                    <a:p>
                      <a:pPr algn="ctr"/>
                      <a:r>
                        <a:rPr lang="es-ES_tradnl" sz="2400" b="1" dirty="0" smtClean="0">
                          <a:solidFill>
                            <a:schemeClr val="bg1"/>
                          </a:solidFill>
                        </a:rPr>
                        <a:t>1.142</a:t>
                      </a:r>
                      <a:endParaRPr lang="es-ES_tradnl" sz="2400" b="1" dirty="0">
                        <a:solidFill>
                          <a:schemeClr val="bg1"/>
                        </a:solidFill>
                      </a:endParaRPr>
                    </a:p>
                  </a:txBody>
                  <a:tcPr anchor="ctr">
                    <a:lnT w="9525" cap="flat" cmpd="sng" algn="ctr">
                      <a:noFill/>
                      <a:prstDash val="solid"/>
                      <a:round/>
                      <a:headEnd type="none" w="med" len="med"/>
                      <a:tailEnd type="none" w="med" len="med"/>
                    </a:lnT>
                    <a:solidFill>
                      <a:srgbClr val="0052AD"/>
                    </a:solidFill>
                  </a:tcPr>
                </a:tc>
                <a:tc>
                  <a:txBody>
                    <a:bodyPr/>
                    <a:lstStyle/>
                    <a:p>
                      <a:pPr algn="ctr"/>
                      <a:r>
                        <a:rPr lang="es-ES_tradnl" sz="2400" b="1" dirty="0" smtClean="0">
                          <a:solidFill>
                            <a:schemeClr val="bg1"/>
                          </a:solidFill>
                        </a:rPr>
                        <a:t>4.060</a:t>
                      </a:r>
                      <a:endParaRPr lang="es-ES_tradnl" sz="2400" b="1" dirty="0">
                        <a:solidFill>
                          <a:schemeClr val="bg1"/>
                        </a:solidFill>
                      </a:endParaRPr>
                    </a:p>
                  </a:txBody>
                  <a:tcPr anchor="ctr">
                    <a:lnT w="9525" cap="flat" cmpd="sng" algn="ctr">
                      <a:noFill/>
                      <a:prstDash val="solid"/>
                      <a:round/>
                      <a:headEnd type="none" w="med" len="med"/>
                      <a:tailEnd type="none" w="med" len="med"/>
                    </a:lnT>
                    <a:solidFill>
                      <a:srgbClr val="0052A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2000" b="1" dirty="0" smtClean="0">
                          <a:solidFill>
                            <a:schemeClr val="bg1"/>
                          </a:solidFill>
                        </a:rPr>
                        <a:t>14 Provincias </a:t>
                      </a:r>
                    </a:p>
                  </a:txBody>
                  <a:tcPr marL="180000" anchor="ctr">
                    <a:lnT w="9525" cap="flat" cmpd="sng" algn="ctr">
                      <a:noFill/>
                      <a:prstDash val="solid"/>
                      <a:round/>
                      <a:headEnd type="none" w="med" len="med"/>
                      <a:tailEnd type="none" w="med" len="med"/>
                    </a:lnT>
                    <a:solidFill>
                      <a:srgbClr val="0052AD"/>
                    </a:solidFill>
                  </a:tcPr>
                </a:tc>
                <a:extLst>
                  <a:ext uri="{0D108BD9-81ED-4DB2-BD59-A6C34878D82A}">
                    <a16:rowId xmlns:a16="http://schemas.microsoft.com/office/drawing/2014/main" xmlns="" val="10006"/>
                  </a:ext>
                </a:extLst>
              </a:tr>
            </a:tbl>
          </a:graphicData>
        </a:graphic>
      </p:graphicFrame>
      <p:pic>
        <p:nvPicPr>
          <p:cNvPr id="2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328" y="836712"/>
            <a:ext cx="2915153" cy="5062870"/>
          </a:xfrm>
          <a:prstGeom prst="rect">
            <a:avLst/>
          </a:prstGeom>
        </p:spPr>
      </p:pic>
      <p:sp>
        <p:nvSpPr>
          <p:cNvPr id="11"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3262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2800" dirty="0" smtClean="0">
                <a:latin typeface="+mn-lt"/>
              </a:rPr>
              <a:t>Inversiones en Energías Renovables (cupos ronda 1.5)</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Rectángulo redondeado 23"/>
          <p:cNvSpPr/>
          <p:nvPr/>
        </p:nvSpPr>
        <p:spPr>
          <a:xfrm>
            <a:off x="1100592" y="4069474"/>
            <a:ext cx="1323000" cy="792000"/>
          </a:xfrm>
          <a:prstGeom prst="roundRect">
            <a:avLst>
              <a:gd name="adj" fmla="val 492"/>
            </a:avLst>
          </a:prstGeom>
          <a:solidFill>
            <a:srgbClr val="1E7EBC"/>
          </a:solidFill>
          <a:ln>
            <a:noFill/>
          </a:ln>
          <a:effectLst/>
        </p:spPr>
        <p:style>
          <a:lnRef idx="1">
            <a:schemeClr val="accent3"/>
          </a:lnRef>
          <a:fillRef idx="2">
            <a:schemeClr val="accent3"/>
          </a:fillRef>
          <a:effectRef idx="1">
            <a:schemeClr val="accent3"/>
          </a:effectRef>
          <a:fontRef idx="minor">
            <a:schemeClr val="dk1"/>
          </a:fontRef>
        </p:style>
        <p:txBody>
          <a:bodyPr wrap="square" lIns="144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PATAGONIA</a:t>
            </a:r>
            <a:endParaRPr kumimoji="0" lang="es-A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1200" cap="none" spc="0" normalizeH="0" baseline="0" noProof="0" dirty="0">
                <a:ln>
                  <a:noFill/>
                </a:ln>
                <a:solidFill>
                  <a:prstClr val="black"/>
                </a:solidFill>
                <a:effectLst/>
                <a:uLnTx/>
                <a:uFillTx/>
                <a:latin typeface="Calibri"/>
                <a:ea typeface="+mn-ea"/>
                <a:cs typeface="+mn-cs"/>
              </a:rPr>
              <a:t>100  MW</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ángulo redondeado 24"/>
          <p:cNvSpPr/>
          <p:nvPr/>
        </p:nvSpPr>
        <p:spPr>
          <a:xfrm>
            <a:off x="1100592" y="3173173"/>
            <a:ext cx="1323000" cy="792000"/>
          </a:xfrm>
          <a:prstGeom prst="roundRect">
            <a:avLst>
              <a:gd name="adj" fmla="val 492"/>
            </a:avLst>
          </a:prstGeom>
          <a:solidFill>
            <a:srgbClr val="25688C"/>
          </a:solidFill>
          <a:ln>
            <a:noFill/>
          </a:ln>
          <a:effectLst/>
        </p:spPr>
        <p:style>
          <a:lnRef idx="1">
            <a:schemeClr val="accent3"/>
          </a:lnRef>
          <a:fillRef idx="2">
            <a:schemeClr val="accent3"/>
          </a:fillRef>
          <a:effectRef idx="1">
            <a:schemeClr val="accent3"/>
          </a:effectRef>
          <a:fontRef idx="minor">
            <a:schemeClr val="dk1"/>
          </a:fontRef>
        </p:style>
        <p:txBody>
          <a:bodyPr wrap="square" lIns="144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COMAHUE</a:t>
            </a:r>
            <a:endParaRPr kumimoji="0" lang="es-A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1200" cap="none" spc="0" normalizeH="0" baseline="0" noProof="0" dirty="0">
                <a:ln>
                  <a:noFill/>
                </a:ln>
                <a:solidFill>
                  <a:prstClr val="black"/>
                </a:solidFill>
                <a:effectLst/>
                <a:uLnTx/>
                <a:uFillTx/>
                <a:latin typeface="Calibri"/>
                <a:ea typeface="+mn-ea"/>
                <a:cs typeface="+mn-cs"/>
              </a:rPr>
              <a:t>100  MW</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ángulo redondeado 25"/>
          <p:cNvSpPr/>
          <p:nvPr/>
        </p:nvSpPr>
        <p:spPr>
          <a:xfrm>
            <a:off x="7032104" y="3738395"/>
            <a:ext cx="1323000" cy="792000"/>
          </a:xfrm>
          <a:prstGeom prst="roundRect">
            <a:avLst>
              <a:gd name="adj" fmla="val 492"/>
            </a:avLst>
          </a:prstGeom>
          <a:solidFill>
            <a:schemeClr val="tx1">
              <a:lumMod val="65000"/>
            </a:schemeClr>
          </a:solidFill>
          <a:ln>
            <a:solidFill>
              <a:schemeClr val="tx1">
                <a:lumMod val="65000"/>
              </a:schemeClr>
            </a:solidFill>
          </a:ln>
          <a:effectLst/>
        </p:spPr>
        <p:style>
          <a:lnRef idx="1">
            <a:schemeClr val="accent3"/>
          </a:lnRef>
          <a:fillRef idx="2">
            <a:schemeClr val="accent3"/>
          </a:fillRef>
          <a:effectRef idx="1">
            <a:schemeClr val="accent3"/>
          </a:effectRef>
          <a:fontRef idx="minor">
            <a:schemeClr val="dk1"/>
          </a:fontRef>
        </p:style>
        <p:txBody>
          <a:bodyPr wrap="square" lIns="144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RESTO</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white"/>
                </a:solidFill>
                <a:effectLst/>
                <a:uLnTx/>
                <a:uFillTx/>
                <a:latin typeface="Calibri"/>
                <a:ea typeface="+mn-ea"/>
                <a:cs typeface="+mn-cs"/>
              </a:rPr>
              <a:t>100  MW</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ángulo redondeado 26"/>
          <p:cNvSpPr/>
          <p:nvPr/>
        </p:nvSpPr>
        <p:spPr>
          <a:xfrm>
            <a:off x="7035624" y="2852936"/>
            <a:ext cx="1323000" cy="792000"/>
          </a:xfrm>
          <a:prstGeom prst="roundRect">
            <a:avLst>
              <a:gd name="adj" fmla="val 492"/>
            </a:avLst>
          </a:prstGeom>
          <a:solidFill>
            <a:srgbClr val="41B2DB"/>
          </a:solidFill>
          <a:ln>
            <a:noFill/>
          </a:ln>
          <a:effectLst/>
        </p:spPr>
        <p:style>
          <a:lnRef idx="1">
            <a:schemeClr val="accent3"/>
          </a:lnRef>
          <a:fillRef idx="2">
            <a:schemeClr val="accent3"/>
          </a:fillRef>
          <a:effectRef idx="1">
            <a:schemeClr val="accent3"/>
          </a:effectRef>
          <a:fontRef idx="minor">
            <a:schemeClr val="dk1"/>
          </a:fontRef>
        </p:style>
        <p:txBody>
          <a:bodyPr wrap="square" lIns="144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NOA</a:t>
            </a:r>
            <a:endParaRPr kumimoji="0" lang="es-A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black"/>
                </a:solidFill>
                <a:effectLst/>
                <a:uLnTx/>
                <a:uFillTx/>
                <a:latin typeface="Calibri"/>
                <a:ea typeface="+mn-ea"/>
                <a:cs typeface="+mn-cs"/>
              </a:rPr>
              <a:t>100 MW</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ángulo redondeado 30"/>
          <p:cNvSpPr/>
          <p:nvPr/>
        </p:nvSpPr>
        <p:spPr>
          <a:xfrm>
            <a:off x="1100592" y="4965775"/>
            <a:ext cx="1323000" cy="792000"/>
          </a:xfrm>
          <a:prstGeom prst="roundRect">
            <a:avLst>
              <a:gd name="adj" fmla="val 492"/>
            </a:avLst>
          </a:prstGeom>
          <a:solidFill>
            <a:schemeClr val="tx1">
              <a:lumMod val="65000"/>
            </a:schemeClr>
          </a:solidFill>
          <a:ln w="38100">
            <a:solidFill>
              <a:schemeClr val="tx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RESTO</a:t>
            </a:r>
            <a:endParaRPr kumimoji="0" lang="es-AR"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1" i="0" u="none" strike="noStrike" kern="1200" cap="none" spc="0" normalizeH="0" baseline="0" noProof="0" dirty="0">
                <a:ln>
                  <a:noFill/>
                </a:ln>
                <a:solidFill>
                  <a:prstClr val="white"/>
                </a:solidFill>
                <a:effectLst/>
                <a:uLnTx/>
                <a:uFillTx/>
                <a:latin typeface="Calibri"/>
                <a:ea typeface="+mn-ea"/>
                <a:cs typeface="+mn-cs"/>
              </a:rPr>
              <a:t>100 MW</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ángulo redondeado 31"/>
          <p:cNvSpPr/>
          <p:nvPr/>
        </p:nvSpPr>
        <p:spPr>
          <a:xfrm>
            <a:off x="1100592" y="2276872"/>
            <a:ext cx="1323000" cy="792000"/>
          </a:xfrm>
          <a:prstGeom prst="roundRect">
            <a:avLst>
              <a:gd name="adj" fmla="val 492"/>
            </a:avLst>
          </a:prstGeom>
          <a:solidFill>
            <a:srgbClr val="317D65"/>
          </a:solidFill>
          <a:ln>
            <a:noFill/>
          </a:ln>
          <a:effectLst/>
        </p:spPr>
        <p:style>
          <a:lnRef idx="1">
            <a:schemeClr val="accent3"/>
          </a:lnRef>
          <a:fillRef idx="2">
            <a:schemeClr val="accent3"/>
          </a:fillRef>
          <a:effectRef idx="1">
            <a:schemeClr val="accent3"/>
          </a:effectRef>
          <a:fontRef idx="minor">
            <a:schemeClr val="dk1"/>
          </a:fontRef>
        </p:style>
        <p:txBody>
          <a:bodyPr wrap="square" lIns="144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BUENOS </a:t>
            </a:r>
            <a:r>
              <a:rPr kumimoji="0" lang="en-US" sz="1600" b="1" i="0" u="none" strike="noStrike" kern="1200" cap="none" spc="0" normalizeH="0" baseline="0" noProof="0" dirty="0">
                <a:ln>
                  <a:noFill/>
                </a:ln>
                <a:solidFill>
                  <a:prstClr val="black"/>
                </a:solidFill>
                <a:effectLst/>
                <a:uLnTx/>
                <a:uFillTx/>
                <a:latin typeface="Calibri"/>
                <a:ea typeface="+mn-ea"/>
                <a:cs typeface="+mn-cs"/>
              </a:rPr>
              <a:t>AIRES</a:t>
            </a:r>
            <a:endParaRPr kumimoji="0" lang="es-AR" sz="1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1200" cap="none" spc="0" normalizeH="0" baseline="0" noProof="0" dirty="0" smtClean="0">
                <a:ln>
                  <a:noFill/>
                </a:ln>
                <a:solidFill>
                  <a:prstClr val="black"/>
                </a:solidFill>
                <a:effectLst/>
                <a:uLnTx/>
                <a:uFillTx/>
                <a:latin typeface="Calibri"/>
                <a:ea typeface="+mn-ea"/>
                <a:cs typeface="+mn-cs"/>
              </a:rPr>
              <a:t>100  </a:t>
            </a:r>
            <a:r>
              <a:rPr kumimoji="0" lang="es-AR" sz="1600" b="1" i="0" u="none" strike="noStrike" kern="1200" cap="none" spc="0" normalizeH="0" baseline="0" noProof="0" dirty="0">
                <a:ln>
                  <a:noFill/>
                </a:ln>
                <a:solidFill>
                  <a:prstClr val="black"/>
                </a:solidFill>
                <a:effectLst/>
                <a:uLnTx/>
                <a:uFillTx/>
                <a:latin typeface="Calibri"/>
                <a:ea typeface="+mn-ea"/>
                <a:cs typeface="+mn-cs"/>
              </a:rPr>
              <a:t>MW</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104" y="1628800"/>
            <a:ext cx="810000" cy="1080000"/>
          </a:xfrm>
          <a:prstGeom prst="rect">
            <a:avLst/>
          </a:prstGeom>
        </p:spPr>
      </p:pic>
      <p:pic>
        <p:nvPicPr>
          <p:cNvPr id="19"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592" y="1052736"/>
            <a:ext cx="810000" cy="1080000"/>
          </a:xfrm>
          <a:prstGeom prst="rect">
            <a:avLst/>
          </a:prstGeom>
        </p:spPr>
      </p:pic>
      <p:pic>
        <p:nvPicPr>
          <p:cNvPr id="20"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666" y="908720"/>
            <a:ext cx="2532310" cy="5035766"/>
          </a:xfrm>
          <a:prstGeom prst="rect">
            <a:avLst/>
          </a:prstGeom>
        </p:spPr>
      </p:pic>
      <p:pic>
        <p:nvPicPr>
          <p:cNvPr id="21"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0336" y="981000"/>
            <a:ext cx="2448272" cy="4963486"/>
          </a:xfrm>
          <a:prstGeom prst="rect">
            <a:avLst/>
          </a:prstGeom>
        </p:spPr>
      </p:pic>
      <p:sp>
        <p:nvSpPr>
          <p:cNvPr id="23"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23167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2800" dirty="0" smtClean="0">
                <a:latin typeface="+mn-lt"/>
              </a:rPr>
              <a:t>Inversiones en Energías Renovables (ofertas ronda 1.5)</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3" name="Imagen 2"/>
          <p:cNvPicPr>
            <a:picLocks noChangeAspect="1"/>
          </p:cNvPicPr>
          <p:nvPr/>
        </p:nvPicPr>
        <p:blipFill>
          <a:blip r:embed="rId2"/>
          <a:stretch>
            <a:fillRect/>
          </a:stretch>
        </p:blipFill>
        <p:spPr>
          <a:xfrm>
            <a:off x="695400" y="967147"/>
            <a:ext cx="10585176" cy="4910125"/>
          </a:xfrm>
          <a:prstGeom prst="rect">
            <a:avLst/>
          </a:prstGeom>
        </p:spPr>
      </p:pic>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53012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263352" y="0"/>
            <a:ext cx="9289032" cy="645305"/>
          </a:xfrm>
        </p:spPr>
        <p:txBody>
          <a:bodyPr>
            <a:normAutofit/>
          </a:bodyPr>
          <a:lstStyle/>
          <a:p>
            <a:r>
              <a:rPr lang="es-AR" sz="2600" dirty="0" smtClean="0">
                <a:latin typeface="+mn-lt"/>
              </a:rPr>
              <a:t>Inversiones en Energías Renovables (adjudicaciones ronda 1.5)</a:t>
            </a:r>
            <a:endParaRPr lang="es-AR" sz="2600"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Imagen 4"/>
          <p:cNvPicPr>
            <a:picLocks noChangeAspect="1"/>
          </p:cNvPicPr>
          <p:nvPr/>
        </p:nvPicPr>
        <p:blipFill>
          <a:blip r:embed="rId2"/>
          <a:stretch>
            <a:fillRect/>
          </a:stretch>
        </p:blipFill>
        <p:spPr>
          <a:xfrm>
            <a:off x="1110991" y="1484784"/>
            <a:ext cx="5561073" cy="3653983"/>
          </a:xfrm>
          <a:prstGeom prst="rect">
            <a:avLst/>
          </a:prstGeom>
        </p:spPr>
      </p:pic>
      <p:pic>
        <p:nvPicPr>
          <p:cNvPr id="8" name="Imagen 3"/>
          <p:cNvPicPr>
            <a:picLocks noChangeAspect="1"/>
          </p:cNvPicPr>
          <p:nvPr/>
        </p:nvPicPr>
        <p:blipFill>
          <a:blip r:embed="rId3"/>
          <a:stretch>
            <a:fillRect/>
          </a:stretch>
        </p:blipFill>
        <p:spPr>
          <a:xfrm>
            <a:off x="7979702" y="980728"/>
            <a:ext cx="2652802" cy="5064316"/>
          </a:xfrm>
          <a:prstGeom prst="rect">
            <a:avLst/>
          </a:prstGeom>
        </p:spPr>
      </p:pic>
      <p:sp>
        <p:nvSpPr>
          <p:cNvPr id="10"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41517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2800" dirty="0" smtClean="0">
                <a:latin typeface="+mn-lt"/>
              </a:rPr>
              <a:t>Inversiones en Energías Renovables – Operación esperada</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0" name="Gráfico 6"/>
          <p:cNvGraphicFramePr>
            <a:graphicFrameLocks noGrp="1"/>
          </p:cNvGraphicFramePr>
          <p:nvPr>
            <p:extLst/>
          </p:nvPr>
        </p:nvGraphicFramePr>
        <p:xfrm>
          <a:off x="1559496" y="1419320"/>
          <a:ext cx="8518406" cy="4638523"/>
        </p:xfrm>
        <a:graphic>
          <a:graphicData uri="http://schemas.openxmlformats.org/drawingml/2006/chart">
            <c:chart xmlns:c="http://schemas.openxmlformats.org/drawingml/2006/chart" xmlns:r="http://schemas.openxmlformats.org/officeDocument/2006/relationships" r:id="rId2"/>
          </a:graphicData>
        </a:graphic>
      </p:graphicFrame>
      <p:pic>
        <p:nvPicPr>
          <p:cNvPr id="11"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9771" y="3738582"/>
            <a:ext cx="1051862" cy="1051862"/>
          </a:xfrm>
          <a:prstGeom prst="rect">
            <a:avLst/>
          </a:prstGeom>
        </p:spPr>
      </p:pic>
      <p:pic>
        <p:nvPicPr>
          <p:cNvPr id="12"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3712" y="2324187"/>
            <a:ext cx="1051862" cy="1051862"/>
          </a:xfrm>
          <a:prstGeom prst="rect">
            <a:avLst/>
          </a:prstGeom>
        </p:spPr>
      </p:pic>
      <p:sp>
        <p:nvSpPr>
          <p:cNvPr id="2" name="Oval 1"/>
          <p:cNvSpPr/>
          <p:nvPr/>
        </p:nvSpPr>
        <p:spPr>
          <a:xfrm>
            <a:off x="1417150" y="2943902"/>
            <a:ext cx="1008112" cy="525931"/>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1381982" y="2134427"/>
            <a:ext cx="1008112" cy="525931"/>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5343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578" y="980728"/>
            <a:ext cx="3736421" cy="5283721"/>
          </a:xfrm>
          <a:prstGeom prst="rect">
            <a:avLst/>
          </a:prstGeom>
        </p:spPr>
      </p:pic>
      <p:sp>
        <p:nvSpPr>
          <p:cNvPr id="6" name="2 Título"/>
          <p:cNvSpPr>
            <a:spLocks noGrp="1"/>
          </p:cNvSpPr>
          <p:nvPr>
            <p:ph type="title"/>
          </p:nvPr>
        </p:nvSpPr>
        <p:spPr>
          <a:xfrm>
            <a:off x="263352" y="0"/>
            <a:ext cx="9289032" cy="645305"/>
          </a:xfrm>
        </p:spPr>
        <p:txBody>
          <a:bodyPr>
            <a:normAutofit/>
          </a:bodyPr>
          <a:lstStyle/>
          <a:p>
            <a:r>
              <a:rPr lang="es-AR" sz="2600" dirty="0" smtClean="0">
                <a:latin typeface="+mn-lt"/>
              </a:rPr>
              <a:t>Inversiones en Energías Renovables (OFERTAS Ronda 2 – oct ´17)</a:t>
            </a:r>
            <a:endParaRPr lang="es-AR" sz="2600"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950831399"/>
              </p:ext>
            </p:extLst>
          </p:nvPr>
        </p:nvGraphicFramePr>
        <p:xfrm>
          <a:off x="505272" y="764704"/>
          <a:ext cx="8183015" cy="3550920"/>
        </p:xfrm>
        <a:graphic>
          <a:graphicData uri="http://schemas.openxmlformats.org/drawingml/2006/table">
            <a:tbl>
              <a:tblPr/>
              <a:tblGrid>
                <a:gridCol w="3142456">
                  <a:extLst>
                    <a:ext uri="{9D8B030D-6E8A-4147-A177-3AD203B41FA5}">
                      <a16:colId xmlns:a16="http://schemas.microsoft.com/office/drawing/2014/main" xmlns="" val="20000"/>
                    </a:ext>
                  </a:extLst>
                </a:gridCol>
                <a:gridCol w="1234825">
                  <a:extLst>
                    <a:ext uri="{9D8B030D-6E8A-4147-A177-3AD203B41FA5}">
                      <a16:colId xmlns:a16="http://schemas.microsoft.com/office/drawing/2014/main" xmlns="" val="20001"/>
                    </a:ext>
                  </a:extLst>
                </a:gridCol>
                <a:gridCol w="1165077">
                  <a:extLst>
                    <a:ext uri="{9D8B030D-6E8A-4147-A177-3AD203B41FA5}">
                      <a16:colId xmlns:a16="http://schemas.microsoft.com/office/drawing/2014/main" xmlns="" val="20002"/>
                    </a:ext>
                  </a:extLst>
                </a:gridCol>
                <a:gridCol w="1376659">
                  <a:extLst>
                    <a:ext uri="{9D8B030D-6E8A-4147-A177-3AD203B41FA5}">
                      <a16:colId xmlns:a16="http://schemas.microsoft.com/office/drawing/2014/main" xmlns="" val="20003"/>
                    </a:ext>
                  </a:extLst>
                </a:gridCol>
                <a:gridCol w="1263998">
                  <a:extLst>
                    <a:ext uri="{9D8B030D-6E8A-4147-A177-3AD203B41FA5}">
                      <a16:colId xmlns:a16="http://schemas.microsoft.com/office/drawing/2014/main" xmlns="" val="20004"/>
                    </a:ext>
                  </a:extLst>
                </a:gridCol>
              </a:tblGrid>
              <a:tr h="865454">
                <a:tc>
                  <a:txBody>
                    <a:bodyPr/>
                    <a:lstStyle/>
                    <a:p>
                      <a:pPr algn="ctr" fontAlgn="ctr"/>
                      <a:r>
                        <a:rPr lang="es-AR" sz="2000" b="1" i="0" u="none" strike="noStrike" dirty="0">
                          <a:solidFill>
                            <a:srgbClr val="FFFFFF"/>
                          </a:solidFill>
                          <a:effectLst/>
                          <a:latin typeface="Calibri" panose="020F0502020204030204" pitchFamily="34" charset="0"/>
                        </a:rPr>
                        <a:t>TECNOLOGIA</a:t>
                      </a:r>
                    </a:p>
                  </a:txBody>
                  <a:tcPr marL="9525" marR="9525" marT="9525"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4472C4"/>
                    </a:solidFill>
                  </a:tcPr>
                </a:tc>
                <a:tc>
                  <a:txBody>
                    <a:bodyPr/>
                    <a:lstStyle/>
                    <a:p>
                      <a:pPr algn="ctr" fontAlgn="ctr"/>
                      <a:r>
                        <a:rPr lang="es-AR" sz="2000" b="1" i="0" u="none" strike="noStrike">
                          <a:solidFill>
                            <a:srgbClr val="FFFFFF"/>
                          </a:solidFill>
                          <a:effectLst/>
                          <a:latin typeface="Calibri" panose="020F0502020204030204" pitchFamily="34" charset="0"/>
                        </a:rPr>
                        <a:t># Proyectos</a:t>
                      </a:r>
                    </a:p>
                  </a:txBody>
                  <a:tcPr marL="9525" marR="9525" marT="952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4472C4"/>
                    </a:solidFill>
                  </a:tcPr>
                </a:tc>
                <a:tc>
                  <a:txBody>
                    <a:bodyPr/>
                    <a:lstStyle/>
                    <a:p>
                      <a:pPr algn="ctr" fontAlgn="ctr"/>
                      <a:r>
                        <a:rPr lang="es-AR" sz="2000" b="1" i="0" u="none" strike="noStrike">
                          <a:solidFill>
                            <a:srgbClr val="FFFFFF"/>
                          </a:solidFill>
                          <a:effectLst/>
                          <a:latin typeface="Calibri" panose="020F0502020204030204" pitchFamily="34" charset="0"/>
                        </a:rPr>
                        <a:t>Potencia Ofertada  Total [MW]</a:t>
                      </a:r>
                    </a:p>
                  </a:txBody>
                  <a:tcPr marL="9525" marR="9525" marT="952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4472C4"/>
                    </a:solidFill>
                  </a:tcPr>
                </a:tc>
                <a:tc>
                  <a:txBody>
                    <a:bodyPr/>
                    <a:lstStyle/>
                    <a:p>
                      <a:pPr algn="ctr" fontAlgn="ctr"/>
                      <a:r>
                        <a:rPr lang="pt-BR" sz="2000" b="1" i="0" u="none" strike="noStrike">
                          <a:solidFill>
                            <a:srgbClr val="FFFFFF"/>
                          </a:solidFill>
                          <a:effectLst/>
                          <a:latin typeface="Calibri" panose="020F0502020204030204" pitchFamily="34" charset="0"/>
                        </a:rPr>
                        <a:t>Potencia Requerida RenovAr - R2 [MW]</a:t>
                      </a:r>
                    </a:p>
                  </a:txBody>
                  <a:tcPr marL="9525" marR="9525" marT="952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4472C4"/>
                    </a:solidFill>
                  </a:tcPr>
                </a:tc>
                <a:tc>
                  <a:txBody>
                    <a:bodyPr/>
                    <a:lstStyle/>
                    <a:p>
                      <a:pPr algn="ctr" fontAlgn="ctr"/>
                      <a:r>
                        <a:rPr lang="es-AR" sz="2000" b="1" i="0" u="none" strike="noStrike">
                          <a:solidFill>
                            <a:srgbClr val="FFFFFF"/>
                          </a:solidFill>
                          <a:effectLst/>
                          <a:latin typeface="Calibri" panose="020F0502020204030204" pitchFamily="34" charset="0"/>
                        </a:rPr>
                        <a:t>Potencia p/proyecto [MW]</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4472C4"/>
                    </a:solidFill>
                  </a:tcPr>
                </a:tc>
                <a:extLst>
                  <a:ext uri="{0D108BD9-81ED-4DB2-BD59-A6C34878D82A}">
                    <a16:rowId xmlns:a16="http://schemas.microsoft.com/office/drawing/2014/main" xmlns="" val="10000"/>
                  </a:ext>
                </a:extLst>
              </a:tr>
              <a:tr h="216364">
                <a:tc>
                  <a:txBody>
                    <a:bodyPr/>
                    <a:lstStyle/>
                    <a:p>
                      <a:pPr algn="ctr" fontAlgn="ctr"/>
                      <a:r>
                        <a:rPr lang="es-AR" sz="2000" b="1" i="0" u="none" strike="noStrike">
                          <a:solidFill>
                            <a:srgbClr val="000000"/>
                          </a:solidFill>
                          <a:effectLst/>
                          <a:latin typeface="Calibri" panose="020F0502020204030204" pitchFamily="34" charset="0"/>
                        </a:rPr>
                        <a:t>EOLICO</a:t>
                      </a:r>
                    </a:p>
                  </a:txBody>
                  <a:tcPr marL="9525" marR="9525" marT="9525"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2D050"/>
                    </a:solidFill>
                  </a:tcPr>
                </a:tc>
                <a:tc>
                  <a:txBody>
                    <a:bodyPr/>
                    <a:lstStyle/>
                    <a:p>
                      <a:pPr algn="ctr" fontAlgn="b"/>
                      <a:r>
                        <a:rPr lang="es-AR" sz="2000" b="0" i="0" u="none" strike="noStrike">
                          <a:solidFill>
                            <a:srgbClr val="000000"/>
                          </a:solidFill>
                          <a:effectLst/>
                          <a:latin typeface="Calibri" panose="020F0502020204030204" pitchFamily="34" charset="0"/>
                        </a:rPr>
                        <a:t>58</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3817</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550</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A6A6A6"/>
                    </a:solidFill>
                  </a:tcPr>
                </a:tc>
                <a:tc>
                  <a:txBody>
                    <a:bodyPr/>
                    <a:lstStyle/>
                    <a:p>
                      <a:pPr algn="ctr" fontAlgn="b"/>
                      <a:r>
                        <a:rPr lang="es-AR" sz="2000" b="0" i="0" u="none" strike="noStrike">
                          <a:solidFill>
                            <a:srgbClr val="000000"/>
                          </a:solidFill>
                          <a:effectLst/>
                          <a:latin typeface="Calibri" panose="020F0502020204030204" pitchFamily="34" charset="0"/>
                        </a:rPr>
                        <a:t>65,8</a:t>
                      </a:r>
                    </a:p>
                  </a:txBody>
                  <a:tcPr marL="9525" marR="9525" marT="9525"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16364">
                <a:tc>
                  <a:txBody>
                    <a:bodyPr/>
                    <a:lstStyle/>
                    <a:p>
                      <a:pPr algn="ctr" fontAlgn="ctr"/>
                      <a:r>
                        <a:rPr lang="es-AR" sz="2000" b="1" i="0" u="none" strike="noStrike">
                          <a:solidFill>
                            <a:srgbClr val="000000"/>
                          </a:solidFill>
                          <a:effectLst/>
                          <a:latin typeface="Calibri" panose="020F0502020204030204" pitchFamily="34" charset="0"/>
                        </a:rPr>
                        <a:t>SOLAR</a:t>
                      </a:r>
                    </a:p>
                  </a:txBody>
                  <a:tcPr marL="9525" marR="9525" marT="9525"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C000"/>
                    </a:solidFill>
                  </a:tcPr>
                </a:tc>
                <a:tc>
                  <a:txBody>
                    <a:bodyPr/>
                    <a:lstStyle/>
                    <a:p>
                      <a:pPr algn="ctr" fontAlgn="b"/>
                      <a:r>
                        <a:rPr lang="es-AR" sz="2000" b="0" i="0" u="none" strike="noStrike">
                          <a:solidFill>
                            <a:srgbClr val="000000"/>
                          </a:solidFill>
                          <a:effectLst/>
                          <a:latin typeface="Calibri" panose="020F0502020204030204" pitchFamily="34" charset="0"/>
                        </a:rPr>
                        <a:t>99</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5291</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450</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A6A6A6"/>
                    </a:solidFill>
                  </a:tcPr>
                </a:tc>
                <a:tc>
                  <a:txBody>
                    <a:bodyPr/>
                    <a:lstStyle/>
                    <a:p>
                      <a:pPr algn="ctr" fontAlgn="b"/>
                      <a:r>
                        <a:rPr lang="es-AR" sz="2000" b="0" i="0" u="none" strike="noStrike">
                          <a:solidFill>
                            <a:srgbClr val="000000"/>
                          </a:solidFill>
                          <a:effectLst/>
                          <a:latin typeface="Calibri" panose="020F0502020204030204" pitchFamily="34" charset="0"/>
                        </a:rPr>
                        <a:t>53,4</a:t>
                      </a:r>
                    </a:p>
                  </a:txBody>
                  <a:tcPr marL="9525" marR="9525" marT="9525"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16364">
                <a:tc>
                  <a:txBody>
                    <a:bodyPr/>
                    <a:lstStyle/>
                    <a:p>
                      <a:pPr algn="ctr" fontAlgn="ctr"/>
                      <a:r>
                        <a:rPr lang="es-AR" sz="2000" b="1" i="0" u="none" strike="noStrike">
                          <a:solidFill>
                            <a:srgbClr val="FFFFFF"/>
                          </a:solidFill>
                          <a:effectLst/>
                          <a:latin typeface="Calibri" panose="020F0502020204030204" pitchFamily="34" charset="0"/>
                        </a:rPr>
                        <a:t>BIOMASA</a:t>
                      </a:r>
                    </a:p>
                  </a:txBody>
                  <a:tcPr marL="9525" marR="9525" marT="9525"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7030A0"/>
                    </a:solidFill>
                  </a:tcPr>
                </a:tc>
                <a:tc>
                  <a:txBody>
                    <a:bodyPr/>
                    <a:lstStyle/>
                    <a:p>
                      <a:pPr algn="ctr" fontAlgn="b"/>
                      <a:r>
                        <a:rPr lang="es-AR" sz="2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187</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A6A6A6"/>
                    </a:solidFill>
                  </a:tcPr>
                </a:tc>
                <a:tc>
                  <a:txBody>
                    <a:bodyPr/>
                    <a:lstStyle/>
                    <a:p>
                      <a:pPr algn="ctr" fontAlgn="b"/>
                      <a:r>
                        <a:rPr lang="es-AR" sz="2000" b="0" i="0" u="none" strike="noStrike">
                          <a:solidFill>
                            <a:srgbClr val="000000"/>
                          </a:solidFill>
                          <a:effectLst/>
                          <a:latin typeface="Calibri" panose="020F0502020204030204" pitchFamily="34" charset="0"/>
                        </a:rPr>
                        <a:t>9,3</a:t>
                      </a:r>
                    </a:p>
                  </a:txBody>
                  <a:tcPr marL="9525" marR="9525" marT="9525"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16364">
                <a:tc>
                  <a:txBody>
                    <a:bodyPr/>
                    <a:lstStyle/>
                    <a:p>
                      <a:pPr algn="ctr" fontAlgn="ctr"/>
                      <a:r>
                        <a:rPr lang="es-AR" sz="2000" b="1" i="0" u="none" strike="noStrike">
                          <a:solidFill>
                            <a:srgbClr val="000000"/>
                          </a:solidFill>
                          <a:effectLst/>
                          <a:latin typeface="Calibri" panose="020F0502020204030204" pitchFamily="34" charset="0"/>
                        </a:rPr>
                        <a:t>BIOGAS</a:t>
                      </a:r>
                    </a:p>
                  </a:txBody>
                  <a:tcPr marL="9525" marR="9525" marT="9525"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A6A6A6"/>
                    </a:solidFill>
                  </a:tcPr>
                </a:tc>
                <a:tc>
                  <a:txBody>
                    <a:bodyPr/>
                    <a:lstStyle/>
                    <a:p>
                      <a:pPr algn="ctr" fontAlgn="b"/>
                      <a:r>
                        <a:rPr lang="es-AR" sz="2000" b="0" i="0" u="none" strike="noStrike" dirty="0">
                          <a:solidFill>
                            <a:srgbClr val="000000"/>
                          </a:solidFill>
                          <a:effectLst/>
                          <a:latin typeface="Calibri" panose="020F0502020204030204" pitchFamily="34" charset="0"/>
                        </a:rPr>
                        <a:t>32</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A6A6A6"/>
                    </a:solidFill>
                  </a:tcPr>
                </a:tc>
                <a:tc>
                  <a:txBody>
                    <a:bodyPr/>
                    <a:lstStyle/>
                    <a:p>
                      <a:pPr algn="ctr" fontAlgn="b"/>
                      <a:r>
                        <a:rPr lang="es-AR" sz="20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16364">
                <a:tc>
                  <a:txBody>
                    <a:bodyPr/>
                    <a:lstStyle/>
                    <a:p>
                      <a:pPr algn="ctr" fontAlgn="ctr"/>
                      <a:r>
                        <a:rPr lang="es-AR" sz="2000" b="1" i="0" u="none" strike="noStrike">
                          <a:solidFill>
                            <a:srgbClr val="000000"/>
                          </a:solidFill>
                          <a:effectLst/>
                          <a:latin typeface="Calibri" panose="020F0502020204030204" pitchFamily="34" charset="0"/>
                        </a:rPr>
                        <a:t>BIO RELLENO</a:t>
                      </a:r>
                    </a:p>
                  </a:txBody>
                  <a:tcPr marL="9525" marR="9525" marT="9525"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E699"/>
                    </a:solidFill>
                  </a:tcPr>
                </a:tc>
                <a:tc>
                  <a:txBody>
                    <a:bodyPr/>
                    <a:lstStyle/>
                    <a:p>
                      <a:pPr algn="ctr" fontAlgn="b"/>
                      <a:r>
                        <a:rPr lang="es-AR" sz="20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A6A6A6"/>
                    </a:solidFill>
                  </a:tcPr>
                </a:tc>
                <a:tc>
                  <a:txBody>
                    <a:bodyPr/>
                    <a:lstStyle/>
                    <a:p>
                      <a:pPr algn="ctr" fontAlgn="b"/>
                      <a:r>
                        <a:rPr lang="es-AR" sz="20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16364">
                <a:tc>
                  <a:txBody>
                    <a:bodyPr/>
                    <a:lstStyle/>
                    <a:p>
                      <a:pPr algn="ctr" fontAlgn="ctr"/>
                      <a:r>
                        <a:rPr lang="es-AR" sz="2000" b="1" i="0" u="none" strike="noStrike">
                          <a:solidFill>
                            <a:srgbClr val="FFFFFF"/>
                          </a:solidFill>
                          <a:effectLst/>
                          <a:latin typeface="Calibri" panose="020F0502020204030204" pitchFamily="34" charset="0"/>
                        </a:rPr>
                        <a:t>HIDRAULICO</a:t>
                      </a:r>
                    </a:p>
                  </a:txBody>
                  <a:tcPr marL="9525" marR="9525" marT="9525"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70C0"/>
                    </a:solidFill>
                  </a:tcPr>
                </a:tc>
                <a:tc>
                  <a:txBody>
                    <a:bodyPr/>
                    <a:lstStyle/>
                    <a:p>
                      <a:pPr algn="ctr" fontAlgn="b"/>
                      <a:r>
                        <a:rPr lang="es-AR" sz="20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tc>
                  <a:txBody>
                    <a:bodyPr/>
                    <a:lstStyle/>
                    <a:p>
                      <a:pPr algn="ctr" fontAlgn="b"/>
                      <a:r>
                        <a:rPr lang="es-AR" sz="20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A6A6A6"/>
                    </a:solidFill>
                  </a:tcPr>
                </a:tc>
                <a:tc>
                  <a:txBody>
                    <a:bodyPr/>
                    <a:lstStyle/>
                    <a:p>
                      <a:pPr algn="ctr" fontAlgn="b"/>
                      <a:r>
                        <a:rPr lang="es-AR" sz="20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24091">
                <a:tc>
                  <a:txBody>
                    <a:bodyPr/>
                    <a:lstStyle/>
                    <a:p>
                      <a:pPr algn="ctr" fontAlgn="ctr"/>
                      <a:r>
                        <a:rPr lang="es-AR" sz="20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fontAlgn="ctr"/>
                      <a:r>
                        <a:rPr lang="es-AR" sz="2800" b="1" i="0" u="none" strike="noStrike" dirty="0">
                          <a:solidFill>
                            <a:srgbClr val="FFFFFF"/>
                          </a:solidFill>
                          <a:effectLst/>
                          <a:latin typeface="Calibri" panose="020F0502020204030204" pitchFamily="34" charset="0"/>
                        </a:rPr>
                        <a:t>228</a:t>
                      </a:r>
                    </a:p>
                  </a:txBody>
                  <a:tcPr marL="9525" marR="9525" marT="952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fontAlgn="ctr"/>
                      <a:r>
                        <a:rPr lang="es-AR" sz="2800" b="1" i="0" u="none" strike="noStrike" dirty="0">
                          <a:solidFill>
                            <a:srgbClr val="FFFFFF"/>
                          </a:solidFill>
                          <a:effectLst/>
                          <a:latin typeface="Calibri" panose="020F0502020204030204" pitchFamily="34" charset="0"/>
                        </a:rPr>
                        <a:t>9401</a:t>
                      </a:r>
                    </a:p>
                  </a:txBody>
                  <a:tcPr marL="9525" marR="9525" marT="952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fontAlgn="ctr"/>
                      <a:r>
                        <a:rPr lang="es-AR" sz="2000" b="1" i="0" u="none" strike="noStrike">
                          <a:solidFill>
                            <a:srgbClr val="FFFFFF"/>
                          </a:solidFill>
                          <a:effectLst/>
                          <a:latin typeface="Calibri" panose="020F0502020204030204" pitchFamily="34" charset="0"/>
                        </a:rPr>
                        <a:t>1200</a:t>
                      </a:r>
                    </a:p>
                  </a:txBody>
                  <a:tcPr marL="9525" marR="9525" marT="952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A6A6A6"/>
                    </a:solidFill>
                  </a:tcPr>
                </a:tc>
                <a:tc>
                  <a:txBody>
                    <a:bodyPr/>
                    <a:lstStyle/>
                    <a:p>
                      <a:pPr algn="ctr" fontAlgn="ctr"/>
                      <a:r>
                        <a:rPr lang="es-AR" sz="2000" b="1" i="0" u="none" strike="noStrike" dirty="0">
                          <a:solidFill>
                            <a:srgbClr val="FFFFFF"/>
                          </a:solidFill>
                          <a:effectLst/>
                          <a:latin typeface="Calibri" panose="020F0502020204030204" pitchFamily="34" charset="0"/>
                        </a:rPr>
                        <a:t>41,2</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xmlns="" val="10007"/>
                  </a:ext>
                </a:extLst>
              </a:tr>
            </a:tbl>
          </a:graphicData>
        </a:graphic>
      </p:graphicFrame>
      <p:sp>
        <p:nvSpPr>
          <p:cNvPr id="14" name="16 Rectángulo"/>
          <p:cNvSpPr/>
          <p:nvPr/>
        </p:nvSpPr>
        <p:spPr>
          <a:xfrm>
            <a:off x="335361" y="4509120"/>
            <a:ext cx="8424935" cy="1566689"/>
          </a:xfrm>
          <a:prstGeom prst="rect">
            <a:avLst/>
          </a:prstGeom>
          <a:solidFill>
            <a:schemeClr val="bg1">
              <a:lumMod val="85000"/>
              <a:alpha val="17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smtClean="0">
                <a:ln>
                  <a:noFill/>
                </a:ln>
                <a:solidFill>
                  <a:srgbClr val="4472C4"/>
                </a:solidFill>
                <a:effectLst/>
                <a:uLnTx/>
                <a:uFillTx/>
                <a:latin typeface="Calibri Light"/>
              </a:rPr>
              <a:t>En proceso de evaluación técnica; apertura de ofertas económicas y adjudicación a fines de noviembre de 2017</a:t>
            </a:r>
            <a:endParaRPr lang="es-AR" sz="2400" dirty="0">
              <a:solidFill>
                <a:srgbClr val="4472C4"/>
              </a:solidFill>
              <a:latin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smtClean="0">
                <a:ln>
                  <a:noFill/>
                </a:ln>
                <a:solidFill>
                  <a:srgbClr val="4472C4"/>
                </a:solidFill>
                <a:effectLst/>
                <a:uLnTx/>
                <a:uFillTx/>
                <a:latin typeface="Calibri Light"/>
              </a:rPr>
              <a:t>También</a:t>
            </a:r>
            <a:r>
              <a:rPr kumimoji="0" lang="es-AR" sz="2400" b="1" i="0" u="none" strike="noStrike" kern="1200" cap="none" spc="0" normalizeH="0" noProof="0" dirty="0" smtClean="0">
                <a:ln>
                  <a:noFill/>
                </a:ln>
                <a:solidFill>
                  <a:srgbClr val="4472C4"/>
                </a:solidFill>
                <a:effectLst/>
                <a:uLnTx/>
                <a:uFillTx/>
                <a:latin typeface="Calibri Light"/>
              </a:rPr>
              <a:t> se reguló el Mercado a Término de Energías Renovables (MATER) posibilitando la incorporación de generación renovable privada para su contratación directa  con Grandes Usuarios</a:t>
            </a:r>
            <a:endParaRPr kumimoji="0" lang="es-AR" sz="2400" b="1" i="0" u="none" strike="noStrike" kern="1200" cap="none" spc="0" normalizeH="0" baseline="0" noProof="0" dirty="0" smtClean="0">
              <a:ln>
                <a:noFill/>
              </a:ln>
              <a:solidFill>
                <a:srgbClr val="4472C4"/>
              </a:solidFill>
              <a:effectLst/>
              <a:uLnTx/>
              <a:uFillTx/>
              <a:latin typeface="Calibri Light"/>
            </a:endParaRPr>
          </a:p>
        </p:txBody>
      </p:sp>
    </p:spTree>
    <p:extLst>
      <p:ext uri="{BB962C8B-B14F-4D97-AF65-F5344CB8AC3E}">
        <p14:creationId xmlns:p14="http://schemas.microsoft.com/office/powerpoint/2010/main" val="42582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10056182" cy="645305"/>
          </a:xfrm>
        </p:spPr>
        <p:txBody>
          <a:bodyPr>
            <a:normAutofit/>
          </a:bodyPr>
          <a:lstStyle/>
          <a:p>
            <a:r>
              <a:rPr lang="es-AR" sz="2800" dirty="0" smtClean="0">
                <a:latin typeface="+mn-lt"/>
              </a:rPr>
              <a:t>Inversiones Privadas 3ra etapa – Manifestaciones de Interés</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Marcador de contenido 3"/>
          <p:cNvGraphicFramePr>
            <a:graphicFrameLocks/>
          </p:cNvGraphicFramePr>
          <p:nvPr>
            <p:extLst/>
          </p:nvPr>
        </p:nvGraphicFramePr>
        <p:xfrm>
          <a:off x="1259631" y="1196749"/>
          <a:ext cx="9876929" cy="4464499"/>
        </p:xfrm>
        <a:graphic>
          <a:graphicData uri="http://schemas.openxmlformats.org/drawingml/2006/table">
            <a:tbl>
              <a:tblPr firstRow="1" bandRow="1">
                <a:tableStyleId>{5C22544A-7EE6-4342-B048-85BDC9FD1C3A}</a:tableStyleId>
              </a:tblPr>
              <a:tblGrid>
                <a:gridCol w="666835">
                  <a:extLst>
                    <a:ext uri="{9D8B030D-6E8A-4147-A177-3AD203B41FA5}">
                      <a16:colId xmlns:a16="http://schemas.microsoft.com/office/drawing/2014/main" xmlns="" val="20000"/>
                    </a:ext>
                  </a:extLst>
                </a:gridCol>
                <a:gridCol w="4053974">
                  <a:extLst>
                    <a:ext uri="{9D8B030D-6E8A-4147-A177-3AD203B41FA5}">
                      <a16:colId xmlns:a16="http://schemas.microsoft.com/office/drawing/2014/main" xmlns="" val="20001"/>
                    </a:ext>
                  </a:extLst>
                </a:gridCol>
                <a:gridCol w="1697012">
                  <a:extLst>
                    <a:ext uri="{9D8B030D-6E8A-4147-A177-3AD203B41FA5}">
                      <a16:colId xmlns:a16="http://schemas.microsoft.com/office/drawing/2014/main" xmlns="" val="20002"/>
                    </a:ext>
                  </a:extLst>
                </a:gridCol>
                <a:gridCol w="1791291">
                  <a:extLst>
                    <a:ext uri="{9D8B030D-6E8A-4147-A177-3AD203B41FA5}">
                      <a16:colId xmlns:a16="http://schemas.microsoft.com/office/drawing/2014/main" xmlns="" val="20003"/>
                    </a:ext>
                  </a:extLst>
                </a:gridCol>
                <a:gridCol w="1667817">
                  <a:extLst>
                    <a:ext uri="{9D8B030D-6E8A-4147-A177-3AD203B41FA5}">
                      <a16:colId xmlns:a16="http://schemas.microsoft.com/office/drawing/2014/main" xmlns="" val="20004"/>
                    </a:ext>
                  </a:extLst>
                </a:gridCol>
              </a:tblGrid>
              <a:tr h="792291">
                <a:tc>
                  <a:txBody>
                    <a:bodyPr/>
                    <a:lstStyle/>
                    <a:p>
                      <a:pPr algn="ctr"/>
                      <a:r>
                        <a:rPr lang="es-AR" dirty="0" err="1" smtClean="0"/>
                        <a:t>Alt</a:t>
                      </a:r>
                      <a:endParaRPr lang="es-AR" dirty="0"/>
                    </a:p>
                  </a:txBody>
                  <a:tcPr/>
                </a:tc>
                <a:tc>
                  <a:txBody>
                    <a:bodyPr/>
                    <a:lstStyle/>
                    <a:p>
                      <a:pPr algn="ctr"/>
                      <a:r>
                        <a:rPr lang="es-AR" dirty="0" smtClean="0"/>
                        <a:t>TIPO </a:t>
                      </a:r>
                      <a:endParaRPr lang="es-AR" dirty="0"/>
                    </a:p>
                  </a:txBody>
                  <a:tcPr/>
                </a:tc>
                <a:tc>
                  <a:txBody>
                    <a:bodyPr/>
                    <a:lstStyle/>
                    <a:p>
                      <a:pPr algn="ctr"/>
                      <a:r>
                        <a:rPr lang="es-AR" dirty="0" smtClean="0"/>
                        <a:t>CANTIDAD </a:t>
                      </a:r>
                      <a:endParaRPr lang="es-AR" dirty="0"/>
                    </a:p>
                  </a:txBody>
                  <a:tcPr/>
                </a:tc>
                <a:tc>
                  <a:txBody>
                    <a:bodyPr/>
                    <a:lstStyle/>
                    <a:p>
                      <a:pPr algn="ctr"/>
                      <a:r>
                        <a:rPr lang="es-AR" dirty="0" smtClean="0"/>
                        <a:t>POTENCIA</a:t>
                      </a:r>
                    </a:p>
                    <a:p>
                      <a:pPr algn="ctr"/>
                      <a:r>
                        <a:rPr lang="es-AR" dirty="0" smtClean="0"/>
                        <a:t>MW </a:t>
                      </a:r>
                      <a:endParaRPr lang="es-AR" dirty="0"/>
                    </a:p>
                  </a:txBody>
                  <a:tcPr/>
                </a:tc>
                <a:tc>
                  <a:txBody>
                    <a:bodyPr/>
                    <a:lstStyle/>
                    <a:p>
                      <a:pPr algn="ctr"/>
                      <a:r>
                        <a:rPr lang="es-AR" dirty="0" smtClean="0"/>
                        <a:t>POTENCIA MW/propuesta </a:t>
                      </a:r>
                      <a:endParaRPr lang="es-AR" dirty="0"/>
                    </a:p>
                  </a:txBody>
                  <a:tcPr/>
                </a:tc>
                <a:extLst>
                  <a:ext uri="{0D108BD9-81ED-4DB2-BD59-A6C34878D82A}">
                    <a16:rowId xmlns:a16="http://schemas.microsoft.com/office/drawing/2014/main" xmlns="" val="10000"/>
                  </a:ext>
                </a:extLst>
              </a:tr>
              <a:tr h="459026">
                <a:tc>
                  <a:txBody>
                    <a:bodyPr/>
                    <a:lstStyle/>
                    <a:p>
                      <a:pPr algn="ctr"/>
                      <a:r>
                        <a:rPr lang="es-AR" dirty="0" smtClean="0"/>
                        <a:t>A</a:t>
                      </a:r>
                      <a:endParaRPr lang="es-AR" dirty="0"/>
                    </a:p>
                  </a:txBody>
                  <a:tcPr/>
                </a:tc>
                <a:tc>
                  <a:txBody>
                    <a:bodyPr/>
                    <a:lstStyle/>
                    <a:p>
                      <a:pPr algn="ctr"/>
                      <a:r>
                        <a:rPr lang="es-AR" dirty="0" smtClean="0"/>
                        <a:t>Ciclo Combinado Nuevo </a:t>
                      </a:r>
                      <a:endParaRPr lang="es-AR" dirty="0"/>
                    </a:p>
                  </a:txBody>
                  <a:tcPr/>
                </a:tc>
                <a:tc>
                  <a:txBody>
                    <a:bodyPr/>
                    <a:lstStyle/>
                    <a:p>
                      <a:pPr algn="ctr"/>
                      <a:r>
                        <a:rPr lang="es-AR" dirty="0" smtClean="0">
                          <a:solidFill>
                            <a:srgbClr val="000000"/>
                          </a:solidFill>
                          <a:latin typeface="Calibri" panose="020F0502020204030204" pitchFamily="34" charset="0"/>
                        </a:rPr>
                        <a:t>32 </a:t>
                      </a:r>
                      <a:endParaRPr lang="es-AR" dirty="0"/>
                    </a:p>
                  </a:txBody>
                  <a:tcPr/>
                </a:tc>
                <a:tc>
                  <a:txBody>
                    <a:bodyPr/>
                    <a:lstStyle/>
                    <a:p>
                      <a:pPr algn="ctr"/>
                      <a:r>
                        <a:rPr lang="es-AR" dirty="0" smtClean="0">
                          <a:solidFill>
                            <a:srgbClr val="000000"/>
                          </a:solidFill>
                          <a:latin typeface="Calibri" panose="020F0502020204030204" pitchFamily="34" charset="0"/>
                        </a:rPr>
                        <a:t>22.510</a:t>
                      </a:r>
                      <a:endParaRPr lang="es-AR" dirty="0"/>
                    </a:p>
                  </a:txBody>
                  <a:tcPr/>
                </a:tc>
                <a:tc>
                  <a:txBody>
                    <a:bodyPr/>
                    <a:lstStyle/>
                    <a:p>
                      <a:pPr algn="ctr"/>
                      <a:r>
                        <a:rPr lang="es-AR" dirty="0" smtClean="0"/>
                        <a:t>703</a:t>
                      </a:r>
                      <a:endParaRPr lang="es-AR" dirty="0"/>
                    </a:p>
                  </a:txBody>
                  <a:tcPr/>
                </a:tc>
                <a:extLst>
                  <a:ext uri="{0D108BD9-81ED-4DB2-BD59-A6C34878D82A}">
                    <a16:rowId xmlns:a16="http://schemas.microsoft.com/office/drawing/2014/main" xmlns="" val="10001"/>
                  </a:ext>
                </a:extLst>
              </a:tr>
              <a:tr h="459026">
                <a:tc>
                  <a:txBody>
                    <a:bodyPr/>
                    <a:lstStyle/>
                    <a:p>
                      <a:pPr algn="ctr"/>
                      <a:r>
                        <a:rPr lang="es-AR" dirty="0" smtClean="0"/>
                        <a:t>B</a:t>
                      </a:r>
                      <a:endParaRPr lang="es-AR" dirty="0"/>
                    </a:p>
                  </a:txBody>
                  <a:tcPr/>
                </a:tc>
                <a:tc>
                  <a:txBody>
                    <a:bodyPr/>
                    <a:lstStyle/>
                    <a:p>
                      <a:pPr algn="ctr"/>
                      <a:r>
                        <a:rPr lang="es-AR" dirty="0" smtClean="0">
                          <a:solidFill>
                            <a:srgbClr val="000000"/>
                          </a:solidFill>
                          <a:latin typeface="Calibri" panose="020F0502020204030204" pitchFamily="34" charset="0"/>
                        </a:rPr>
                        <a:t>Cierre de Ciclo Combinado </a:t>
                      </a:r>
                      <a:endParaRPr lang="es-AR" dirty="0"/>
                    </a:p>
                  </a:txBody>
                  <a:tcPr/>
                </a:tc>
                <a:tc>
                  <a:txBody>
                    <a:bodyPr/>
                    <a:lstStyle/>
                    <a:p>
                      <a:pPr algn="ctr"/>
                      <a:r>
                        <a:rPr lang="es-AR" dirty="0" smtClean="0">
                          <a:solidFill>
                            <a:srgbClr val="000000"/>
                          </a:solidFill>
                          <a:latin typeface="Calibri" panose="020F0502020204030204" pitchFamily="34" charset="0"/>
                        </a:rPr>
                        <a:t>24</a:t>
                      </a:r>
                      <a:endParaRPr lang="es-AR" dirty="0"/>
                    </a:p>
                  </a:txBody>
                  <a:tcPr/>
                </a:tc>
                <a:tc>
                  <a:txBody>
                    <a:bodyPr/>
                    <a:lstStyle/>
                    <a:p>
                      <a:pPr algn="ctr"/>
                      <a:r>
                        <a:rPr lang="es-AR" dirty="0" smtClean="0">
                          <a:solidFill>
                            <a:srgbClr val="000000"/>
                          </a:solidFill>
                          <a:latin typeface="Calibri" panose="020F0502020204030204" pitchFamily="34" charset="0"/>
                        </a:rPr>
                        <a:t>3.199 </a:t>
                      </a:r>
                      <a:endParaRPr lang="es-AR" dirty="0"/>
                    </a:p>
                  </a:txBody>
                  <a:tcPr/>
                </a:tc>
                <a:tc>
                  <a:txBody>
                    <a:bodyPr/>
                    <a:lstStyle/>
                    <a:p>
                      <a:pPr algn="ctr"/>
                      <a:r>
                        <a:rPr lang="es-AR" dirty="0" smtClean="0"/>
                        <a:t>133</a:t>
                      </a:r>
                      <a:endParaRPr lang="es-AR" dirty="0"/>
                    </a:p>
                  </a:txBody>
                  <a:tcPr/>
                </a:tc>
                <a:extLst>
                  <a:ext uri="{0D108BD9-81ED-4DB2-BD59-A6C34878D82A}">
                    <a16:rowId xmlns:a16="http://schemas.microsoft.com/office/drawing/2014/main" xmlns="" val="10002"/>
                  </a:ext>
                </a:extLst>
              </a:tr>
              <a:tr h="459026">
                <a:tc>
                  <a:txBody>
                    <a:bodyPr/>
                    <a:lstStyle/>
                    <a:p>
                      <a:pPr algn="ctr"/>
                      <a:r>
                        <a:rPr lang="es-AR" dirty="0" smtClean="0"/>
                        <a:t>C</a:t>
                      </a:r>
                      <a:endParaRPr lang="es-AR" dirty="0"/>
                    </a:p>
                  </a:txBody>
                  <a:tcPr/>
                </a:tc>
                <a:tc>
                  <a:txBody>
                    <a:bodyPr/>
                    <a:lstStyle/>
                    <a:p>
                      <a:pPr algn="ctr"/>
                      <a:r>
                        <a:rPr lang="es-ES" dirty="0" smtClean="0">
                          <a:solidFill>
                            <a:srgbClr val="000000"/>
                          </a:solidFill>
                          <a:latin typeface="Calibri" panose="020F0502020204030204" pitchFamily="34" charset="0"/>
                        </a:rPr>
                        <a:t>Turbina a Gas / Cogeneración </a:t>
                      </a:r>
                      <a:endParaRPr lang="es-AR" dirty="0"/>
                    </a:p>
                  </a:txBody>
                  <a:tcPr/>
                </a:tc>
                <a:tc>
                  <a:txBody>
                    <a:bodyPr/>
                    <a:lstStyle/>
                    <a:p>
                      <a:pPr algn="ctr"/>
                      <a:r>
                        <a:rPr lang="es-ES" dirty="0" smtClean="0">
                          <a:solidFill>
                            <a:srgbClr val="000000"/>
                          </a:solidFill>
                          <a:latin typeface="Calibri" panose="020F0502020204030204" pitchFamily="34" charset="0"/>
                        </a:rPr>
                        <a:t>89</a:t>
                      </a:r>
                      <a:endParaRPr lang="es-AR" dirty="0"/>
                    </a:p>
                  </a:txBody>
                  <a:tcPr/>
                </a:tc>
                <a:tc>
                  <a:txBody>
                    <a:bodyPr/>
                    <a:lstStyle/>
                    <a:p>
                      <a:pPr algn="ctr"/>
                      <a:r>
                        <a:rPr lang="es-ES" dirty="0" smtClean="0">
                          <a:solidFill>
                            <a:srgbClr val="000000"/>
                          </a:solidFill>
                          <a:latin typeface="Calibri" panose="020F0502020204030204" pitchFamily="34" charset="0"/>
                        </a:rPr>
                        <a:t>9.124 </a:t>
                      </a:r>
                      <a:endParaRPr lang="es-AR" dirty="0"/>
                    </a:p>
                  </a:txBody>
                  <a:tcPr/>
                </a:tc>
                <a:tc>
                  <a:txBody>
                    <a:bodyPr/>
                    <a:lstStyle/>
                    <a:p>
                      <a:pPr algn="ctr"/>
                      <a:r>
                        <a:rPr lang="es-AR" dirty="0" smtClean="0"/>
                        <a:t>103</a:t>
                      </a:r>
                      <a:endParaRPr lang="es-AR" dirty="0"/>
                    </a:p>
                  </a:txBody>
                  <a:tcPr/>
                </a:tc>
                <a:extLst>
                  <a:ext uri="{0D108BD9-81ED-4DB2-BD59-A6C34878D82A}">
                    <a16:rowId xmlns:a16="http://schemas.microsoft.com/office/drawing/2014/main" xmlns="" val="10003"/>
                  </a:ext>
                </a:extLst>
              </a:tr>
              <a:tr h="459026">
                <a:tc>
                  <a:txBody>
                    <a:bodyPr/>
                    <a:lstStyle/>
                    <a:p>
                      <a:pPr algn="ctr"/>
                      <a:r>
                        <a:rPr lang="es-AR" dirty="0" smtClean="0"/>
                        <a:t>D</a:t>
                      </a:r>
                      <a:endParaRPr lang="es-AR" dirty="0"/>
                    </a:p>
                  </a:txBody>
                  <a:tcPr/>
                </a:tc>
                <a:tc>
                  <a:txBody>
                    <a:bodyPr/>
                    <a:lstStyle/>
                    <a:p>
                      <a:pPr algn="ctr"/>
                      <a:r>
                        <a:rPr lang="es-AR" dirty="0" smtClean="0">
                          <a:solidFill>
                            <a:srgbClr val="000000"/>
                          </a:solidFill>
                          <a:latin typeface="Calibri" panose="020F0502020204030204" pitchFamily="34" charset="0"/>
                        </a:rPr>
                        <a:t>Combustible Alternativo </a:t>
                      </a:r>
                      <a:endParaRPr lang="es-AR" dirty="0"/>
                    </a:p>
                  </a:txBody>
                  <a:tcPr/>
                </a:tc>
                <a:tc>
                  <a:txBody>
                    <a:bodyPr/>
                    <a:lstStyle/>
                    <a:p>
                      <a:pPr algn="ctr"/>
                      <a:r>
                        <a:rPr lang="es-AR" dirty="0" smtClean="0">
                          <a:solidFill>
                            <a:srgbClr val="000000"/>
                          </a:solidFill>
                          <a:latin typeface="Calibri" panose="020F0502020204030204" pitchFamily="34" charset="0"/>
                        </a:rPr>
                        <a:t>20</a:t>
                      </a:r>
                      <a:endParaRPr lang="es-AR" dirty="0"/>
                    </a:p>
                  </a:txBody>
                  <a:tcPr/>
                </a:tc>
                <a:tc>
                  <a:txBody>
                    <a:bodyPr/>
                    <a:lstStyle/>
                    <a:p>
                      <a:pPr algn="ctr"/>
                      <a:endParaRPr lang="es-AR" dirty="0"/>
                    </a:p>
                  </a:txBody>
                  <a:tcPr/>
                </a:tc>
                <a:tc>
                  <a:txBody>
                    <a:bodyPr/>
                    <a:lstStyle/>
                    <a:p>
                      <a:pPr algn="ctr"/>
                      <a:endParaRPr lang="es-AR"/>
                    </a:p>
                  </a:txBody>
                  <a:tcPr/>
                </a:tc>
                <a:extLst>
                  <a:ext uri="{0D108BD9-81ED-4DB2-BD59-A6C34878D82A}">
                    <a16:rowId xmlns:a16="http://schemas.microsoft.com/office/drawing/2014/main" xmlns="" val="10004"/>
                  </a:ext>
                </a:extLst>
              </a:tr>
              <a:tr h="459026">
                <a:tc>
                  <a:txBody>
                    <a:bodyPr/>
                    <a:lstStyle/>
                    <a:p>
                      <a:pPr algn="ctr"/>
                      <a:r>
                        <a:rPr lang="es-AR" dirty="0" smtClean="0"/>
                        <a:t>E</a:t>
                      </a:r>
                      <a:endParaRPr lang="es-AR" dirty="0"/>
                    </a:p>
                  </a:txBody>
                  <a:tcPr/>
                </a:tc>
                <a:tc>
                  <a:txBody>
                    <a:bodyPr/>
                    <a:lstStyle/>
                    <a:p>
                      <a:pPr algn="ctr"/>
                      <a:r>
                        <a:rPr lang="es-ES" dirty="0" smtClean="0">
                          <a:solidFill>
                            <a:srgbClr val="000000"/>
                          </a:solidFill>
                          <a:latin typeface="Calibri" panose="020F0502020204030204" pitchFamily="34" charset="0"/>
                        </a:rPr>
                        <a:t>Ductos y Gestión de Líquidos </a:t>
                      </a:r>
                      <a:endParaRPr lang="es-AR" dirty="0"/>
                    </a:p>
                  </a:txBody>
                  <a:tcPr/>
                </a:tc>
                <a:tc>
                  <a:txBody>
                    <a:bodyPr/>
                    <a:lstStyle/>
                    <a:p>
                      <a:pPr algn="ctr"/>
                      <a:r>
                        <a:rPr lang="es-ES" dirty="0" smtClean="0">
                          <a:solidFill>
                            <a:srgbClr val="000000"/>
                          </a:solidFill>
                          <a:latin typeface="Calibri" panose="020F0502020204030204" pitchFamily="34" charset="0"/>
                        </a:rPr>
                        <a:t>10 </a:t>
                      </a:r>
                      <a:endParaRPr lang="es-AR" dirty="0"/>
                    </a:p>
                  </a:txBody>
                  <a:tcPr/>
                </a:tc>
                <a:tc>
                  <a:txBody>
                    <a:bodyPr/>
                    <a:lstStyle/>
                    <a:p>
                      <a:pPr algn="ctr"/>
                      <a:endParaRPr lang="es-AR" dirty="0"/>
                    </a:p>
                  </a:txBody>
                  <a:tcPr/>
                </a:tc>
                <a:tc>
                  <a:txBody>
                    <a:bodyPr/>
                    <a:lstStyle/>
                    <a:p>
                      <a:pPr algn="ctr"/>
                      <a:endParaRPr lang="es-AR" dirty="0"/>
                    </a:p>
                  </a:txBody>
                  <a:tcPr/>
                </a:tc>
                <a:extLst>
                  <a:ext uri="{0D108BD9-81ED-4DB2-BD59-A6C34878D82A}">
                    <a16:rowId xmlns:a16="http://schemas.microsoft.com/office/drawing/2014/main" xmlns="" val="10005"/>
                  </a:ext>
                </a:extLst>
              </a:tr>
              <a:tr h="459026">
                <a:tc>
                  <a:txBody>
                    <a:bodyPr/>
                    <a:lstStyle/>
                    <a:p>
                      <a:pPr algn="ctr"/>
                      <a:r>
                        <a:rPr lang="es-AR" dirty="0" smtClean="0"/>
                        <a:t>F</a:t>
                      </a:r>
                      <a:endParaRPr lang="es-AR" dirty="0"/>
                    </a:p>
                  </a:txBody>
                  <a:tcPr/>
                </a:tc>
                <a:tc>
                  <a:txBody>
                    <a:bodyPr/>
                    <a:lstStyle/>
                    <a:p>
                      <a:pPr algn="ctr"/>
                      <a:r>
                        <a:rPr lang="es-AR" dirty="0" smtClean="0">
                          <a:solidFill>
                            <a:srgbClr val="000000"/>
                          </a:solidFill>
                          <a:latin typeface="Calibri" panose="020F0502020204030204" pitchFamily="34" charset="0"/>
                        </a:rPr>
                        <a:t>Transporte 500 </a:t>
                      </a:r>
                      <a:r>
                        <a:rPr lang="es-AR" dirty="0" err="1" smtClean="0">
                          <a:solidFill>
                            <a:srgbClr val="000000"/>
                          </a:solidFill>
                          <a:latin typeface="Calibri" panose="020F0502020204030204" pitchFamily="34" charset="0"/>
                        </a:rPr>
                        <a:t>kV</a:t>
                      </a:r>
                      <a:r>
                        <a:rPr lang="es-AR" dirty="0" smtClean="0">
                          <a:solidFill>
                            <a:srgbClr val="000000"/>
                          </a:solidFill>
                          <a:latin typeface="Calibri" panose="020F0502020204030204" pitchFamily="34" charset="0"/>
                        </a:rPr>
                        <a:t> </a:t>
                      </a:r>
                      <a:endParaRPr lang="es-AR" dirty="0"/>
                    </a:p>
                  </a:txBody>
                  <a:tcPr/>
                </a:tc>
                <a:tc>
                  <a:txBody>
                    <a:bodyPr/>
                    <a:lstStyle/>
                    <a:p>
                      <a:pPr algn="ctr"/>
                      <a:r>
                        <a:rPr lang="es-ES" dirty="0" smtClean="0">
                          <a:solidFill>
                            <a:srgbClr val="000000"/>
                          </a:solidFill>
                          <a:latin typeface="Calibri" panose="020F0502020204030204" pitchFamily="34" charset="0"/>
                        </a:rPr>
                        <a:t>9</a:t>
                      </a:r>
                      <a:endParaRPr lang="es-AR" dirty="0"/>
                    </a:p>
                  </a:txBody>
                  <a:tcPr/>
                </a:tc>
                <a:tc>
                  <a:txBody>
                    <a:bodyPr/>
                    <a:lstStyle/>
                    <a:p>
                      <a:pPr algn="ctr"/>
                      <a:endParaRPr lang="es-AR" dirty="0"/>
                    </a:p>
                  </a:txBody>
                  <a:tcPr/>
                </a:tc>
                <a:tc>
                  <a:txBody>
                    <a:bodyPr/>
                    <a:lstStyle/>
                    <a:p>
                      <a:pPr algn="ctr"/>
                      <a:endParaRPr lang="es-AR" dirty="0"/>
                    </a:p>
                  </a:txBody>
                  <a:tcPr/>
                </a:tc>
                <a:extLst>
                  <a:ext uri="{0D108BD9-81ED-4DB2-BD59-A6C34878D82A}">
                    <a16:rowId xmlns:a16="http://schemas.microsoft.com/office/drawing/2014/main" xmlns="" val="10006"/>
                  </a:ext>
                </a:extLst>
              </a:tr>
              <a:tr h="459026">
                <a:tc>
                  <a:txBody>
                    <a:bodyPr/>
                    <a:lstStyle/>
                    <a:p>
                      <a:pPr algn="ctr"/>
                      <a:r>
                        <a:rPr lang="es-AR" dirty="0" smtClean="0"/>
                        <a:t>G</a:t>
                      </a:r>
                      <a:endParaRPr lang="es-AR" dirty="0"/>
                    </a:p>
                  </a:txBody>
                  <a:tcPr/>
                </a:tc>
                <a:tc>
                  <a:txBody>
                    <a:bodyPr/>
                    <a:lstStyle/>
                    <a:p>
                      <a:pPr algn="ctr"/>
                      <a:r>
                        <a:rPr lang="es-ES" dirty="0" smtClean="0">
                          <a:solidFill>
                            <a:srgbClr val="000000"/>
                          </a:solidFill>
                          <a:latin typeface="Calibri" panose="020F0502020204030204" pitchFamily="34" charset="0"/>
                        </a:rPr>
                        <a:t>Eficiencia Turbina a Gas/ Otros </a:t>
                      </a:r>
                      <a:endParaRPr lang="es-AR" dirty="0"/>
                    </a:p>
                  </a:txBody>
                  <a:tcPr/>
                </a:tc>
                <a:tc>
                  <a:txBody>
                    <a:bodyPr/>
                    <a:lstStyle/>
                    <a:p>
                      <a:pPr algn="ctr"/>
                      <a:r>
                        <a:rPr lang="es-ES" dirty="0" smtClean="0">
                          <a:solidFill>
                            <a:srgbClr val="000000"/>
                          </a:solidFill>
                          <a:latin typeface="Calibri" panose="020F0502020204030204" pitchFamily="34" charset="0"/>
                        </a:rPr>
                        <a:t>12</a:t>
                      </a:r>
                      <a:endParaRPr lang="es-AR" dirty="0"/>
                    </a:p>
                  </a:txBody>
                  <a:tcPr/>
                </a:tc>
                <a:tc>
                  <a:txBody>
                    <a:bodyPr/>
                    <a:lstStyle/>
                    <a:p>
                      <a:pPr algn="ctr"/>
                      <a:r>
                        <a:rPr lang="es-AR" dirty="0" smtClean="0"/>
                        <a:t>6</a:t>
                      </a:r>
                      <a:endParaRPr lang="es-AR" dirty="0"/>
                    </a:p>
                  </a:txBody>
                  <a:tcPr/>
                </a:tc>
                <a:tc>
                  <a:txBody>
                    <a:bodyPr/>
                    <a:lstStyle/>
                    <a:p>
                      <a:pPr algn="ctr"/>
                      <a:endParaRPr lang="es-AR" dirty="0"/>
                    </a:p>
                  </a:txBody>
                  <a:tcPr/>
                </a:tc>
                <a:extLst>
                  <a:ext uri="{0D108BD9-81ED-4DB2-BD59-A6C34878D82A}">
                    <a16:rowId xmlns:a16="http://schemas.microsoft.com/office/drawing/2014/main" xmlns="" val="10007"/>
                  </a:ext>
                </a:extLst>
              </a:tr>
              <a:tr h="459026">
                <a:tc>
                  <a:txBody>
                    <a:bodyPr/>
                    <a:lstStyle/>
                    <a:p>
                      <a:pPr algn="ctr"/>
                      <a:endParaRPr lang="es-AR" dirty="0"/>
                    </a:p>
                  </a:txBody>
                  <a:tcPr/>
                </a:tc>
                <a:tc>
                  <a:txBody>
                    <a:bodyPr/>
                    <a:lstStyle/>
                    <a:p>
                      <a:pPr algn="ctr"/>
                      <a:r>
                        <a:rPr lang="es-AR" dirty="0" smtClean="0"/>
                        <a:t>TOTAL</a:t>
                      </a:r>
                      <a:endParaRPr lang="es-AR" dirty="0"/>
                    </a:p>
                  </a:txBody>
                  <a:tcPr/>
                </a:tc>
                <a:tc>
                  <a:txBody>
                    <a:bodyPr/>
                    <a:lstStyle/>
                    <a:p>
                      <a:pPr algn="ctr"/>
                      <a:r>
                        <a:rPr lang="es-AR" b="1" dirty="0" smtClean="0">
                          <a:solidFill>
                            <a:srgbClr val="000000"/>
                          </a:solidFill>
                          <a:latin typeface="Calibri" panose="020F0502020204030204" pitchFamily="34" charset="0"/>
                        </a:rPr>
                        <a:t>196 </a:t>
                      </a:r>
                      <a:endParaRPr lang="es-AR" dirty="0"/>
                    </a:p>
                  </a:txBody>
                  <a:tcPr/>
                </a:tc>
                <a:tc>
                  <a:txBody>
                    <a:bodyPr/>
                    <a:lstStyle/>
                    <a:p>
                      <a:pPr algn="ctr"/>
                      <a:r>
                        <a:rPr lang="es-AR" b="1" dirty="0" smtClean="0">
                          <a:solidFill>
                            <a:srgbClr val="000000"/>
                          </a:solidFill>
                          <a:latin typeface="Calibri" panose="020F0502020204030204" pitchFamily="34" charset="0"/>
                        </a:rPr>
                        <a:t>34.839</a:t>
                      </a:r>
                      <a:endParaRPr lang="es-AR" dirty="0"/>
                    </a:p>
                  </a:txBody>
                  <a:tcPr/>
                </a:tc>
                <a:tc>
                  <a:txBody>
                    <a:bodyPr/>
                    <a:lstStyle/>
                    <a:p>
                      <a:pPr algn="ctr"/>
                      <a:endParaRPr lang="es-AR" dirty="0"/>
                    </a:p>
                  </a:txBody>
                  <a:tcPr/>
                </a:tc>
                <a:extLst>
                  <a:ext uri="{0D108BD9-81ED-4DB2-BD59-A6C34878D82A}">
                    <a16:rowId xmlns:a16="http://schemas.microsoft.com/office/drawing/2014/main" xmlns="" val="10008"/>
                  </a:ext>
                </a:extLst>
              </a:tr>
            </a:tbl>
          </a:graphicData>
        </a:graphic>
      </p:graphicFrame>
      <p:sp>
        <p:nvSpPr>
          <p:cNvPr id="2" name="Oval 1"/>
          <p:cNvSpPr/>
          <p:nvPr/>
        </p:nvSpPr>
        <p:spPr>
          <a:xfrm>
            <a:off x="7680176" y="5081844"/>
            <a:ext cx="1656184" cy="576064"/>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6223284" y="1896726"/>
            <a:ext cx="1143744" cy="576064"/>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36956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07368" y="994658"/>
            <a:ext cx="11204937" cy="5170646"/>
          </a:xfrm>
          <a:prstGeom prst="rect">
            <a:avLst/>
          </a:prstGeom>
          <a:noFill/>
        </p:spPr>
        <p:txBody>
          <a:bodyPr wrap="square" rtlCol="0">
            <a:spAutoFit/>
          </a:bodyPr>
          <a:lstStyle/>
          <a:p>
            <a:pPr algn="ctr"/>
            <a:r>
              <a:rPr lang="es-ES" sz="3000" dirty="0">
                <a:latin typeface="+mn-lt"/>
              </a:rPr>
              <a:t>El objeto de esta Audiencia Pública es el de considerar, para su entrada en vigencia a partir </a:t>
            </a:r>
            <a:r>
              <a:rPr lang="es-ES" sz="3000" b="1" dirty="0">
                <a:latin typeface="+mn-lt"/>
              </a:rPr>
              <a:t>1° </a:t>
            </a:r>
            <a:r>
              <a:rPr lang="es-ES" sz="3000" b="1" dirty="0" smtClean="0">
                <a:latin typeface="+mn-lt"/>
              </a:rPr>
              <a:t>de diciembre de 2017</a:t>
            </a:r>
            <a:r>
              <a:rPr lang="es-ES" sz="3000" dirty="0" smtClean="0">
                <a:latin typeface="+mn-lt"/>
              </a:rPr>
              <a:t>: (i) los nuevos </a:t>
            </a:r>
            <a:r>
              <a:rPr lang="es-ES" sz="3000" b="1" dirty="0" smtClean="0">
                <a:latin typeface="+mn-lt"/>
              </a:rPr>
              <a:t>Precios</a:t>
            </a:r>
            <a:r>
              <a:rPr lang="es-ES" sz="3000" dirty="0" smtClean="0">
                <a:latin typeface="+mn-lt"/>
              </a:rPr>
              <a:t> de Referencia de la </a:t>
            </a:r>
            <a:r>
              <a:rPr lang="es-ES" sz="3000" b="1" dirty="0" smtClean="0">
                <a:latin typeface="+mn-lt"/>
              </a:rPr>
              <a:t>Potencia y Energía en el MEM </a:t>
            </a:r>
            <a:r>
              <a:rPr lang="es-ES" sz="3000" dirty="0" smtClean="0">
                <a:latin typeface="+mn-lt"/>
              </a:rPr>
              <a:t>y los de Referencia de la </a:t>
            </a:r>
            <a:r>
              <a:rPr lang="es-ES" sz="3000" dirty="0">
                <a:latin typeface="+mn-lt"/>
              </a:rPr>
              <a:t>Potencia </a:t>
            </a:r>
            <a:r>
              <a:rPr lang="es-ES" sz="3000" b="1" dirty="0">
                <a:latin typeface="+mn-lt"/>
              </a:rPr>
              <a:t>y</a:t>
            </a:r>
            <a:r>
              <a:rPr lang="es-ES" sz="3000" dirty="0">
                <a:latin typeface="+mn-lt"/>
              </a:rPr>
              <a:t> </a:t>
            </a:r>
            <a:r>
              <a:rPr lang="es-ES" sz="3000" b="1" dirty="0">
                <a:latin typeface="+mn-lt"/>
              </a:rPr>
              <a:t>Estabilizados</a:t>
            </a:r>
            <a:r>
              <a:rPr lang="es-ES" sz="3000" dirty="0">
                <a:latin typeface="+mn-lt"/>
              </a:rPr>
              <a:t> de Referencia de la Energía para Distribuidores en el nodo equivalente a cada uno </a:t>
            </a:r>
            <a:r>
              <a:rPr lang="es-ES" sz="3000" dirty="0" smtClean="0">
                <a:latin typeface="+mn-lt"/>
              </a:rPr>
              <a:t>de ellos </a:t>
            </a:r>
            <a:r>
              <a:rPr lang="es-ES" sz="3000" dirty="0">
                <a:latin typeface="+mn-lt"/>
              </a:rPr>
              <a:t>del MEM, </a:t>
            </a:r>
            <a:r>
              <a:rPr lang="es-ES" sz="3000" dirty="0" smtClean="0">
                <a:latin typeface="+mn-lt"/>
              </a:rPr>
              <a:t>correspondientes </a:t>
            </a:r>
            <a:r>
              <a:rPr lang="es-ES" sz="3000" dirty="0">
                <a:latin typeface="+mn-lt"/>
              </a:rPr>
              <a:t>al Período Estacional de Verano 2017-2018; </a:t>
            </a:r>
            <a:r>
              <a:rPr lang="es-ES" sz="3000" dirty="0" smtClean="0">
                <a:latin typeface="+mn-lt"/>
              </a:rPr>
              <a:t>(</a:t>
            </a:r>
            <a:r>
              <a:rPr lang="es-ES" sz="3000" dirty="0">
                <a:latin typeface="+mn-lt"/>
              </a:rPr>
              <a:t>ii) el </a:t>
            </a:r>
            <a:r>
              <a:rPr lang="es-ES" sz="3000" b="1" dirty="0">
                <a:latin typeface="+mn-lt"/>
              </a:rPr>
              <a:t>Plan Estímulo</a:t>
            </a:r>
            <a:r>
              <a:rPr lang="es-ES" sz="3000" dirty="0">
                <a:latin typeface="+mn-lt"/>
              </a:rPr>
              <a:t> al Ahorro </a:t>
            </a:r>
            <a:r>
              <a:rPr lang="es-ES" sz="3000" dirty="0" smtClean="0">
                <a:latin typeface="+mn-lt"/>
              </a:rPr>
              <a:t>de Energía </a:t>
            </a:r>
            <a:r>
              <a:rPr lang="es-ES" sz="3000" dirty="0">
                <a:latin typeface="+mn-lt"/>
              </a:rPr>
              <a:t>Eléctrica; </a:t>
            </a:r>
            <a:r>
              <a:rPr lang="es-ES" sz="3000" dirty="0" smtClean="0">
                <a:latin typeface="+mn-lt"/>
              </a:rPr>
              <a:t>(</a:t>
            </a:r>
            <a:r>
              <a:rPr lang="es-ES" sz="3000" dirty="0">
                <a:latin typeface="+mn-lt"/>
              </a:rPr>
              <a:t>iii) la </a:t>
            </a:r>
            <a:r>
              <a:rPr lang="es-ES" sz="3000" b="1" dirty="0">
                <a:latin typeface="+mn-lt"/>
              </a:rPr>
              <a:t>Tarifa Social </a:t>
            </a:r>
            <a:r>
              <a:rPr lang="es-ES" sz="3000" dirty="0">
                <a:latin typeface="+mn-lt"/>
              </a:rPr>
              <a:t>y (iv) la metodología de </a:t>
            </a:r>
            <a:r>
              <a:rPr lang="es-ES" sz="3000" b="1" dirty="0">
                <a:latin typeface="+mn-lt"/>
              </a:rPr>
              <a:t>distribución, entre la demanda </a:t>
            </a:r>
            <a:r>
              <a:rPr lang="es-ES" sz="3000" dirty="0">
                <a:latin typeface="+mn-lt"/>
              </a:rPr>
              <a:t>del MEM, del </a:t>
            </a:r>
            <a:r>
              <a:rPr lang="es-ES" sz="3000" b="1" dirty="0">
                <a:latin typeface="+mn-lt"/>
              </a:rPr>
              <a:t>costo</a:t>
            </a:r>
            <a:r>
              <a:rPr lang="es-ES" sz="3000" dirty="0">
                <a:latin typeface="+mn-lt"/>
              </a:rPr>
              <a:t> </a:t>
            </a:r>
            <a:r>
              <a:rPr lang="es-ES" sz="3000" dirty="0" smtClean="0">
                <a:latin typeface="+mn-lt"/>
              </a:rPr>
              <a:t>que representa </a:t>
            </a:r>
            <a:r>
              <a:rPr lang="es-ES" sz="3000" dirty="0">
                <a:latin typeface="+mn-lt"/>
              </a:rPr>
              <a:t>la remuneración del </a:t>
            </a:r>
            <a:r>
              <a:rPr lang="es-ES" sz="3000" b="1" dirty="0">
                <a:latin typeface="+mn-lt"/>
              </a:rPr>
              <a:t>transporte</a:t>
            </a:r>
            <a:r>
              <a:rPr lang="es-ES" sz="3000" dirty="0">
                <a:latin typeface="+mn-lt"/>
              </a:rPr>
              <a:t> de energía eléctrica en extra alta tensión y, entre la demanda de </a:t>
            </a:r>
            <a:r>
              <a:rPr lang="es-ES" sz="3000" dirty="0" smtClean="0">
                <a:latin typeface="+mn-lt"/>
              </a:rPr>
              <a:t>la respectiva </a:t>
            </a:r>
            <a:r>
              <a:rPr lang="es-ES" sz="3000" dirty="0">
                <a:latin typeface="+mn-lt"/>
              </a:rPr>
              <a:t>región, la correspondiente </a:t>
            </a:r>
            <a:r>
              <a:rPr lang="es-ES" sz="3000" dirty="0" smtClean="0">
                <a:latin typeface="+mn-lt"/>
              </a:rPr>
              <a:t>al transporte </a:t>
            </a:r>
            <a:r>
              <a:rPr lang="es-ES" sz="3000" dirty="0">
                <a:latin typeface="+mn-lt"/>
              </a:rPr>
              <a:t>por distribución troncal</a:t>
            </a:r>
            <a:r>
              <a:rPr lang="es-ES" sz="3000" dirty="0" smtClean="0">
                <a:latin typeface="+mn-lt"/>
              </a:rPr>
              <a:t>.</a:t>
            </a:r>
            <a:endParaRPr lang="es-ES" sz="3000"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551384" y="92015"/>
            <a:ext cx="5554141" cy="528673"/>
          </a:xfrm>
        </p:spPr>
        <p:txBody>
          <a:bodyPr>
            <a:normAutofit fontScale="90000"/>
          </a:bodyPr>
          <a:lstStyle/>
          <a:p>
            <a:r>
              <a:rPr lang="es-AR" sz="3200" dirty="0" smtClean="0">
                <a:latin typeface="+mn-lt"/>
              </a:rPr>
              <a:t>Objeto de la Convocatoria</a:t>
            </a:r>
            <a:endParaRPr lang="es-AR" sz="2800" dirty="0">
              <a:latin typeface="+mn-lt"/>
            </a:endParaRPr>
          </a:p>
        </p:txBody>
      </p:sp>
    </p:spTree>
    <p:extLst>
      <p:ext uri="{BB962C8B-B14F-4D97-AF65-F5344CB8AC3E}">
        <p14:creationId xmlns:p14="http://schemas.microsoft.com/office/powerpoint/2010/main" val="3908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202052" y="0"/>
            <a:ext cx="10056182" cy="645305"/>
          </a:xfrm>
        </p:spPr>
        <p:txBody>
          <a:bodyPr>
            <a:normAutofit/>
          </a:bodyPr>
          <a:lstStyle/>
          <a:p>
            <a:r>
              <a:rPr lang="es-AR" dirty="0" smtClean="0">
                <a:latin typeface="+mn-lt"/>
              </a:rPr>
              <a:t>Inversiones Privadas 3era Etapa – Mejoras de Eficiencia (licitación abierta)</a:t>
            </a:r>
            <a:endParaRPr lang="es-AR" sz="2000"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a 8"/>
          <p:cNvGraphicFramePr>
            <a:graphicFrameLocks noGrp="1"/>
          </p:cNvGraphicFramePr>
          <p:nvPr>
            <p:extLst>
              <p:ext uri="{D42A27DB-BD31-4B8C-83A1-F6EECF244321}">
                <p14:modId xmlns:p14="http://schemas.microsoft.com/office/powerpoint/2010/main" val="551762707"/>
              </p:ext>
            </p:extLst>
          </p:nvPr>
        </p:nvGraphicFramePr>
        <p:xfrm>
          <a:off x="1559495" y="908720"/>
          <a:ext cx="9145017" cy="3888432"/>
        </p:xfrm>
        <a:graphic>
          <a:graphicData uri="http://schemas.openxmlformats.org/drawingml/2006/table">
            <a:tbl>
              <a:tblPr/>
              <a:tblGrid>
                <a:gridCol w="2173081">
                  <a:extLst>
                    <a:ext uri="{9D8B030D-6E8A-4147-A177-3AD203B41FA5}">
                      <a16:colId xmlns:a16="http://schemas.microsoft.com/office/drawing/2014/main" xmlns="" val="20000"/>
                    </a:ext>
                  </a:extLst>
                </a:gridCol>
                <a:gridCol w="774843">
                  <a:extLst>
                    <a:ext uri="{9D8B030D-6E8A-4147-A177-3AD203B41FA5}">
                      <a16:colId xmlns:a16="http://schemas.microsoft.com/office/drawing/2014/main" xmlns="" val="20001"/>
                    </a:ext>
                  </a:extLst>
                </a:gridCol>
                <a:gridCol w="1438990">
                  <a:extLst>
                    <a:ext uri="{9D8B030D-6E8A-4147-A177-3AD203B41FA5}">
                      <a16:colId xmlns:a16="http://schemas.microsoft.com/office/drawing/2014/main" xmlns="" val="20002"/>
                    </a:ext>
                  </a:extLst>
                </a:gridCol>
                <a:gridCol w="2213833">
                  <a:extLst>
                    <a:ext uri="{9D8B030D-6E8A-4147-A177-3AD203B41FA5}">
                      <a16:colId xmlns:a16="http://schemas.microsoft.com/office/drawing/2014/main" xmlns="" val="20003"/>
                    </a:ext>
                  </a:extLst>
                </a:gridCol>
                <a:gridCol w="2544270">
                  <a:extLst>
                    <a:ext uri="{9D8B030D-6E8A-4147-A177-3AD203B41FA5}">
                      <a16:colId xmlns:a16="http://schemas.microsoft.com/office/drawing/2014/main" xmlns="" val="20004"/>
                    </a:ext>
                  </a:extLst>
                </a:gridCol>
              </a:tblGrid>
              <a:tr h="2072867">
                <a:tc>
                  <a:txBody>
                    <a:bodyPr/>
                    <a:lstStyle/>
                    <a:p>
                      <a:pPr marR="0" indent="0" algn="ctr" rtl="0">
                        <a:lnSpc>
                          <a:spcPct val="119000"/>
                        </a:lnSpc>
                        <a:spcBef>
                          <a:spcPts val="0"/>
                        </a:spcBef>
                        <a:spcAft>
                          <a:spcPts val="0"/>
                        </a:spcAft>
                      </a:pPr>
                      <a:r>
                        <a:rPr lang="es-AR" sz="2000" kern="1200" dirty="0">
                          <a:ln>
                            <a:noFill/>
                          </a:ln>
                          <a:solidFill>
                            <a:srgbClr val="0D0D0D"/>
                          </a:solidFill>
                          <a:effectLst/>
                          <a:latin typeface="Franklin Gothic Demi Cond" panose="020B0706030402020204" pitchFamily="34" charset="0"/>
                        </a:rPr>
                        <a:t>TIPO</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6A6A6"/>
                    </a:solidFill>
                  </a:tcPr>
                </a:tc>
                <a:tc>
                  <a:txBody>
                    <a:bodyPr/>
                    <a:lstStyle/>
                    <a:p>
                      <a:pPr marR="0" indent="0" algn="ctr" rtl="0">
                        <a:lnSpc>
                          <a:spcPct val="119000"/>
                        </a:lnSpc>
                        <a:spcBef>
                          <a:spcPts val="0"/>
                        </a:spcBef>
                        <a:spcAft>
                          <a:spcPts val="0"/>
                        </a:spcAft>
                      </a:pPr>
                      <a:r>
                        <a:rPr lang="es-AR" sz="2000" kern="1200" dirty="0">
                          <a:ln>
                            <a:noFill/>
                          </a:ln>
                          <a:solidFill>
                            <a:srgbClr val="0D0D0D"/>
                          </a:solidFill>
                          <a:effectLst/>
                          <a:latin typeface="Franklin Gothic Demi Cond" panose="020B0706030402020204" pitchFamily="34" charset="0"/>
                        </a:rPr>
                        <a:t># </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6A6A6"/>
                    </a:solidFill>
                  </a:tcPr>
                </a:tc>
                <a:tc>
                  <a:txBody>
                    <a:bodyPr/>
                    <a:lstStyle/>
                    <a:p>
                      <a:pPr marR="0" indent="0" algn="ctr" rtl="0">
                        <a:lnSpc>
                          <a:spcPct val="119000"/>
                        </a:lnSpc>
                        <a:spcBef>
                          <a:spcPts val="0"/>
                        </a:spcBef>
                        <a:spcAft>
                          <a:spcPts val="0"/>
                        </a:spcAft>
                      </a:pPr>
                      <a:r>
                        <a:rPr lang="es-AR" sz="2000" kern="1200" dirty="0" smtClean="0">
                          <a:ln>
                            <a:noFill/>
                          </a:ln>
                          <a:solidFill>
                            <a:srgbClr val="0D0D0D"/>
                          </a:solidFill>
                          <a:effectLst/>
                          <a:latin typeface="Franklin Gothic Demi Cond" panose="020B0706030402020204" pitchFamily="34" charset="0"/>
                        </a:rPr>
                        <a:t>Potencia</a:t>
                      </a:r>
                    </a:p>
                    <a:p>
                      <a:pPr marR="0" indent="0" algn="ctr" rtl="0">
                        <a:lnSpc>
                          <a:spcPct val="119000"/>
                        </a:lnSpc>
                        <a:spcBef>
                          <a:spcPts val="0"/>
                        </a:spcBef>
                        <a:spcAft>
                          <a:spcPts val="0"/>
                        </a:spcAft>
                      </a:pPr>
                      <a:r>
                        <a:rPr lang="es-AR" sz="2000" kern="1200" dirty="0" smtClean="0">
                          <a:ln>
                            <a:noFill/>
                          </a:ln>
                          <a:solidFill>
                            <a:srgbClr val="0D0D0D"/>
                          </a:solidFill>
                          <a:effectLst/>
                          <a:latin typeface="Franklin Gothic Demi Cond" panose="020B0706030402020204" pitchFamily="34" charset="0"/>
                        </a:rPr>
                        <a:t>Total </a:t>
                      </a:r>
                      <a:r>
                        <a:rPr lang="es-AR" sz="2000" kern="1200" dirty="0">
                          <a:ln>
                            <a:noFill/>
                          </a:ln>
                          <a:solidFill>
                            <a:srgbClr val="0D0D0D"/>
                          </a:solidFill>
                          <a:effectLst/>
                          <a:latin typeface="Franklin Gothic Demi Cond" panose="020B0706030402020204" pitchFamily="34" charset="0"/>
                        </a:rPr>
                        <a:t>(MW)</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6A6A6"/>
                    </a:solidFill>
                  </a:tcPr>
                </a:tc>
                <a:tc>
                  <a:txBody>
                    <a:bodyPr/>
                    <a:lstStyle/>
                    <a:p>
                      <a:pPr marR="0" indent="0" algn="ctr" rtl="0">
                        <a:lnSpc>
                          <a:spcPct val="119000"/>
                        </a:lnSpc>
                        <a:spcBef>
                          <a:spcPts val="0"/>
                        </a:spcBef>
                        <a:spcAft>
                          <a:spcPts val="0"/>
                        </a:spcAft>
                      </a:pPr>
                      <a:r>
                        <a:rPr lang="es-AR" sz="2000" kern="1200" dirty="0" smtClean="0">
                          <a:ln>
                            <a:noFill/>
                          </a:ln>
                          <a:solidFill>
                            <a:srgbClr val="0D0D0D"/>
                          </a:solidFill>
                          <a:effectLst/>
                          <a:latin typeface="Franklin Gothic Demi Cond" panose="020B0706030402020204" pitchFamily="34" charset="0"/>
                        </a:rPr>
                        <a:t>Cargo</a:t>
                      </a:r>
                      <a:r>
                        <a:rPr lang="es-AR" sz="2000" kern="1200" baseline="0" dirty="0" smtClean="0">
                          <a:ln>
                            <a:noFill/>
                          </a:ln>
                          <a:solidFill>
                            <a:srgbClr val="0D0D0D"/>
                          </a:solidFill>
                          <a:effectLst/>
                          <a:latin typeface="Franklin Gothic Demi Cond" panose="020B0706030402020204" pitchFamily="34" charset="0"/>
                        </a:rPr>
                        <a:t> </a:t>
                      </a:r>
                      <a:r>
                        <a:rPr lang="es-AR" sz="2000" kern="1200" dirty="0" smtClean="0">
                          <a:ln>
                            <a:noFill/>
                          </a:ln>
                          <a:solidFill>
                            <a:srgbClr val="0D0D0D"/>
                          </a:solidFill>
                          <a:effectLst/>
                          <a:latin typeface="Franklin Gothic Demi Cond" panose="020B0706030402020204" pitchFamily="34" charset="0"/>
                        </a:rPr>
                        <a:t>Fijo </a:t>
                      </a:r>
                      <a:r>
                        <a:rPr lang="es-AR" sz="2000" kern="1200" dirty="0">
                          <a:ln>
                            <a:noFill/>
                          </a:ln>
                          <a:solidFill>
                            <a:srgbClr val="0D0D0D"/>
                          </a:solidFill>
                          <a:effectLst/>
                          <a:latin typeface="Franklin Gothic Demi Cond" panose="020B0706030402020204" pitchFamily="34" charset="0"/>
                        </a:rPr>
                        <a:t>Medio</a:t>
                      </a:r>
                      <a:endParaRPr lang="es-AR" sz="20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s-AR" sz="1800" kern="1200" dirty="0">
                          <a:ln>
                            <a:noFill/>
                          </a:ln>
                          <a:solidFill>
                            <a:srgbClr val="0D0D0D"/>
                          </a:solidFill>
                          <a:effectLst/>
                          <a:latin typeface="Franklin Gothic Demi Cond" panose="020B0706030402020204" pitchFamily="34" charset="0"/>
                        </a:rPr>
                        <a:t>(</a:t>
                      </a:r>
                      <a:r>
                        <a:rPr lang="es-AR" sz="1800" kern="1200" dirty="0" err="1">
                          <a:ln>
                            <a:noFill/>
                          </a:ln>
                          <a:solidFill>
                            <a:srgbClr val="0D0D0D"/>
                          </a:solidFill>
                          <a:effectLst/>
                          <a:latin typeface="Franklin Gothic Demi Cond" panose="020B0706030402020204" pitchFamily="34" charset="0"/>
                        </a:rPr>
                        <a:t>u$s</a:t>
                      </a:r>
                      <a:r>
                        <a:rPr lang="es-AR" sz="1800" kern="1200" dirty="0">
                          <a:ln>
                            <a:noFill/>
                          </a:ln>
                          <a:solidFill>
                            <a:srgbClr val="0D0D0D"/>
                          </a:solidFill>
                          <a:effectLst/>
                          <a:latin typeface="Franklin Gothic Demi Cond" panose="020B0706030402020204" pitchFamily="34" charset="0"/>
                        </a:rPr>
                        <a:t>/</a:t>
                      </a:r>
                      <a:r>
                        <a:rPr lang="es-AR" sz="1800" kern="1200" dirty="0" err="1">
                          <a:ln>
                            <a:noFill/>
                          </a:ln>
                          <a:solidFill>
                            <a:srgbClr val="0D0D0D"/>
                          </a:solidFill>
                          <a:effectLst/>
                          <a:latin typeface="Franklin Gothic Demi Cond" panose="020B0706030402020204" pitchFamily="34" charset="0"/>
                        </a:rPr>
                        <a:t>MWmes</a:t>
                      </a:r>
                      <a:r>
                        <a:rPr lang="es-AR" sz="1800" kern="1200" dirty="0">
                          <a:ln>
                            <a:noFill/>
                          </a:ln>
                          <a:solidFill>
                            <a:srgbClr val="0D0D0D"/>
                          </a:solidFill>
                          <a:effectLst/>
                          <a:latin typeface="Franklin Gothic Demi Cond" panose="020B0706030402020204" pitchFamily="34" charset="0"/>
                        </a:rPr>
                        <a:t>)</a:t>
                      </a:r>
                      <a:endParaRPr lang="es-AR" sz="18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6A6A6"/>
                    </a:solidFill>
                  </a:tcPr>
                </a:tc>
                <a:tc>
                  <a:txBody>
                    <a:bodyPr/>
                    <a:lstStyle/>
                    <a:p>
                      <a:pPr marR="0" indent="0" algn="ctr" rtl="0">
                        <a:lnSpc>
                          <a:spcPct val="119000"/>
                        </a:lnSpc>
                        <a:spcBef>
                          <a:spcPts val="0"/>
                        </a:spcBef>
                        <a:spcAft>
                          <a:spcPts val="0"/>
                        </a:spcAft>
                      </a:pPr>
                      <a:r>
                        <a:rPr lang="es-AR" sz="2000" kern="1200" dirty="0" smtClean="0">
                          <a:ln>
                            <a:noFill/>
                          </a:ln>
                          <a:solidFill>
                            <a:srgbClr val="0D0D0D"/>
                          </a:solidFill>
                          <a:effectLst/>
                          <a:latin typeface="Franklin Gothic Demi Cond" panose="020B0706030402020204" pitchFamily="34" charset="0"/>
                        </a:rPr>
                        <a:t>Cargo</a:t>
                      </a:r>
                    </a:p>
                    <a:p>
                      <a:pPr marR="0" indent="0" algn="ctr" rtl="0">
                        <a:lnSpc>
                          <a:spcPct val="119000"/>
                        </a:lnSpc>
                        <a:spcBef>
                          <a:spcPts val="0"/>
                        </a:spcBef>
                        <a:spcAft>
                          <a:spcPts val="0"/>
                        </a:spcAft>
                      </a:pPr>
                      <a:r>
                        <a:rPr lang="es-AR" sz="2000" kern="1200" dirty="0" smtClean="0">
                          <a:ln>
                            <a:noFill/>
                          </a:ln>
                          <a:solidFill>
                            <a:srgbClr val="0D0D0D"/>
                          </a:solidFill>
                          <a:effectLst/>
                          <a:latin typeface="Franklin Gothic Demi Cond" panose="020B0706030402020204" pitchFamily="34" charset="0"/>
                        </a:rPr>
                        <a:t>Variable</a:t>
                      </a:r>
                    </a:p>
                    <a:p>
                      <a:pPr marR="0" indent="0" algn="ctr" rtl="0">
                        <a:lnSpc>
                          <a:spcPct val="119000"/>
                        </a:lnSpc>
                        <a:spcBef>
                          <a:spcPts val="0"/>
                        </a:spcBef>
                        <a:spcAft>
                          <a:spcPts val="0"/>
                        </a:spcAft>
                      </a:pPr>
                      <a:r>
                        <a:rPr lang="es-AR" sz="2000" kern="1200" dirty="0" smtClean="0">
                          <a:ln>
                            <a:noFill/>
                          </a:ln>
                          <a:solidFill>
                            <a:srgbClr val="0D0D0D"/>
                          </a:solidFill>
                          <a:effectLst/>
                          <a:latin typeface="Franklin Gothic Demi Cond" panose="020B0706030402020204" pitchFamily="34" charset="0"/>
                        </a:rPr>
                        <a:t> </a:t>
                      </a:r>
                      <a:r>
                        <a:rPr lang="es-AR" sz="2000" kern="1200" dirty="0">
                          <a:ln>
                            <a:noFill/>
                          </a:ln>
                          <a:solidFill>
                            <a:srgbClr val="0D0D0D"/>
                          </a:solidFill>
                          <a:effectLst/>
                          <a:latin typeface="Franklin Gothic Demi Cond" panose="020B0706030402020204" pitchFamily="34" charset="0"/>
                        </a:rPr>
                        <a:t>No </a:t>
                      </a:r>
                      <a:r>
                        <a:rPr lang="es-AR" sz="2000" kern="1200" dirty="0" smtClean="0">
                          <a:ln>
                            <a:noFill/>
                          </a:ln>
                          <a:solidFill>
                            <a:srgbClr val="0D0D0D"/>
                          </a:solidFill>
                          <a:effectLst/>
                          <a:latin typeface="Franklin Gothic Demi Cond" panose="020B0706030402020204" pitchFamily="34" charset="0"/>
                        </a:rPr>
                        <a:t>Combustible </a:t>
                      </a:r>
                      <a:r>
                        <a:rPr lang="es-AR" sz="2000" kern="1200" dirty="0">
                          <a:ln>
                            <a:noFill/>
                          </a:ln>
                          <a:solidFill>
                            <a:srgbClr val="0D0D0D"/>
                          </a:solidFill>
                          <a:effectLst/>
                          <a:latin typeface="Franklin Gothic Demi Cond" panose="020B0706030402020204" pitchFamily="34" charset="0"/>
                        </a:rPr>
                        <a:t>Medio</a:t>
                      </a:r>
                      <a:endParaRPr lang="es-AR" sz="20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s-AR" sz="2000" kern="1200" dirty="0">
                          <a:ln>
                            <a:noFill/>
                          </a:ln>
                          <a:solidFill>
                            <a:srgbClr val="0D0D0D"/>
                          </a:solidFill>
                          <a:effectLst/>
                          <a:latin typeface="Franklin Gothic Demi Cond" panose="020B0706030402020204" pitchFamily="34" charset="0"/>
                        </a:rPr>
                        <a:t>(</a:t>
                      </a:r>
                      <a:r>
                        <a:rPr lang="es-AR" sz="2000" kern="1200" dirty="0" err="1">
                          <a:ln>
                            <a:noFill/>
                          </a:ln>
                          <a:solidFill>
                            <a:srgbClr val="0D0D0D"/>
                          </a:solidFill>
                          <a:effectLst/>
                          <a:latin typeface="Franklin Gothic Demi Cond" panose="020B0706030402020204" pitchFamily="34" charset="0"/>
                        </a:rPr>
                        <a:t>u$s</a:t>
                      </a:r>
                      <a:r>
                        <a:rPr lang="es-AR" sz="2000" kern="1200" dirty="0">
                          <a:ln>
                            <a:noFill/>
                          </a:ln>
                          <a:solidFill>
                            <a:srgbClr val="0D0D0D"/>
                          </a:solidFill>
                          <a:effectLst/>
                          <a:latin typeface="Franklin Gothic Demi Cond" panose="020B0706030402020204" pitchFamily="34" charset="0"/>
                        </a:rPr>
                        <a:t>/</a:t>
                      </a:r>
                      <a:r>
                        <a:rPr lang="es-AR" sz="2000" kern="1200" dirty="0" err="1">
                          <a:ln>
                            <a:noFill/>
                          </a:ln>
                          <a:solidFill>
                            <a:srgbClr val="0D0D0D"/>
                          </a:solidFill>
                          <a:effectLst/>
                          <a:latin typeface="Franklin Gothic Demi Cond" panose="020B0706030402020204" pitchFamily="34" charset="0"/>
                        </a:rPr>
                        <a:t>MWh</a:t>
                      </a:r>
                      <a:r>
                        <a:rPr lang="es-AR" sz="2000" kern="1200" dirty="0">
                          <a:ln>
                            <a:noFill/>
                          </a:ln>
                          <a:solidFill>
                            <a:srgbClr val="0D0D0D"/>
                          </a:solidFill>
                          <a:effectLst/>
                          <a:latin typeface="Franklin Gothic Demi Cond" panose="020B0706030402020204" pitchFamily="34" charset="0"/>
                        </a:rPr>
                        <a:t>)</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xmlns="" val="10000"/>
                  </a:ext>
                </a:extLst>
              </a:tr>
              <a:tr h="632206">
                <a:tc>
                  <a:txBody>
                    <a:bodyPr/>
                    <a:lstStyle/>
                    <a:p>
                      <a:pPr marR="0" indent="0" algn="ctr" rtl="0">
                        <a:lnSpc>
                          <a:spcPct val="119000"/>
                        </a:lnSpc>
                        <a:spcBef>
                          <a:spcPts val="0"/>
                        </a:spcBef>
                        <a:spcAft>
                          <a:spcPts val="0"/>
                        </a:spcAft>
                      </a:pPr>
                      <a:r>
                        <a:rPr lang="es-AR" sz="2000" kern="1200" dirty="0">
                          <a:ln>
                            <a:noFill/>
                          </a:ln>
                          <a:solidFill>
                            <a:srgbClr val="000000"/>
                          </a:solidFill>
                          <a:effectLst/>
                          <a:latin typeface="Franklin Gothic Demi Cond" panose="020B0706030402020204" pitchFamily="34" charset="0"/>
                        </a:rPr>
                        <a:t>Cierre CC</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rPr>
                        <a:t>17</a:t>
                      </a:r>
                      <a:r>
                        <a:rPr lang="es-AR" sz="2000" kern="1400" dirty="0">
                          <a:ln>
                            <a:noFill/>
                          </a:ln>
                          <a:solidFill>
                            <a:srgbClr val="000000"/>
                          </a:solidFill>
                          <a:effectLst/>
                          <a:latin typeface="Arial" panose="020B0604020202020204" pitchFamily="34" charset="0"/>
                        </a:rPr>
                        <a:t> </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rPr>
                        <a:t>1.816</a:t>
                      </a:r>
                      <a:r>
                        <a:rPr lang="es-AR" sz="2000" kern="1400" dirty="0">
                          <a:ln>
                            <a:noFill/>
                          </a:ln>
                          <a:solidFill>
                            <a:srgbClr val="000000"/>
                          </a:solidFill>
                          <a:effectLst/>
                          <a:latin typeface="Arial" panose="020B0604020202020204" pitchFamily="34" charset="0"/>
                        </a:rPr>
                        <a:t> </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rPr>
                        <a:t>24.208</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rPr>
                        <a:t>21,3</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extLst>
                  <a:ext uri="{0D108BD9-81ED-4DB2-BD59-A6C34878D82A}">
                    <a16:rowId xmlns:a16="http://schemas.microsoft.com/office/drawing/2014/main" xmlns="" val="10001"/>
                  </a:ext>
                </a:extLst>
              </a:tr>
              <a:tr h="551153">
                <a:tc>
                  <a:txBody>
                    <a:bodyPr/>
                    <a:lstStyle/>
                    <a:p>
                      <a:pPr marR="0" indent="0" algn="ctr" rtl="0">
                        <a:lnSpc>
                          <a:spcPct val="119000"/>
                        </a:lnSpc>
                        <a:spcBef>
                          <a:spcPts val="0"/>
                        </a:spcBef>
                        <a:spcAft>
                          <a:spcPts val="0"/>
                        </a:spcAft>
                      </a:pPr>
                      <a:r>
                        <a:rPr lang="es-AR" sz="2000" kern="1200" dirty="0">
                          <a:ln>
                            <a:noFill/>
                          </a:ln>
                          <a:solidFill>
                            <a:srgbClr val="000000"/>
                          </a:solidFill>
                          <a:effectLst/>
                          <a:latin typeface="Franklin Gothic Demi Cond" panose="020B0706030402020204" pitchFamily="34" charset="0"/>
                        </a:rPr>
                        <a:t>Cogeneración</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rPr>
                        <a:t>16</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cs typeface="Arial" panose="020B0604020202020204" pitchFamily="34" charset="0"/>
                        </a:rPr>
                        <a:t>2.241</a:t>
                      </a:r>
                      <a:endParaRPr lang="es-AR" sz="2000" kern="1400" dirty="0">
                        <a:ln>
                          <a:noFill/>
                        </a:ln>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cs typeface="Arial" panose="020B0604020202020204" pitchFamily="34" charset="0"/>
                        </a:rPr>
                        <a:t>28.278</a:t>
                      </a:r>
                      <a:r>
                        <a:rPr lang="es-AR" sz="2000" kern="1400" dirty="0">
                          <a:ln>
                            <a:noFill/>
                          </a:ln>
                          <a:solidFill>
                            <a:srgbClr val="000000"/>
                          </a:solidFill>
                          <a:effectLst/>
                          <a:latin typeface="Arial" panose="020B0604020202020204" pitchFamily="34" charset="0"/>
                          <a:cs typeface="Arial" panose="020B0604020202020204" pitchFamily="34" charset="0"/>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cs typeface="Arial" panose="020B0604020202020204" pitchFamily="34" charset="0"/>
                        </a:rPr>
                        <a:t>6,3</a:t>
                      </a:r>
                      <a:r>
                        <a:rPr lang="es-AR" sz="2000" kern="1400" dirty="0">
                          <a:ln>
                            <a:noFill/>
                          </a:ln>
                          <a:solidFill>
                            <a:srgbClr val="000000"/>
                          </a:solidFill>
                          <a:effectLst/>
                          <a:latin typeface="Arial" panose="020B0604020202020204" pitchFamily="34" charset="0"/>
                          <a:cs typeface="Arial" panose="020B0604020202020204" pitchFamily="34" charset="0"/>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9EC"/>
                    </a:solidFill>
                  </a:tcPr>
                </a:tc>
                <a:extLst>
                  <a:ext uri="{0D108BD9-81ED-4DB2-BD59-A6C34878D82A}">
                    <a16:rowId xmlns:a16="http://schemas.microsoft.com/office/drawing/2014/main" xmlns="" val="10002"/>
                  </a:ext>
                </a:extLst>
              </a:tr>
              <a:tr h="632206">
                <a:tc>
                  <a:txBody>
                    <a:bodyPr/>
                    <a:lstStyle/>
                    <a:p>
                      <a:pPr marR="0" indent="0" algn="ctr" rtl="0">
                        <a:lnSpc>
                          <a:spcPct val="119000"/>
                        </a:lnSpc>
                        <a:spcBef>
                          <a:spcPts val="0"/>
                        </a:spcBef>
                        <a:spcAft>
                          <a:spcPts val="0"/>
                        </a:spcAft>
                      </a:pPr>
                      <a:r>
                        <a:rPr lang="es-AR" sz="2000" kern="1200">
                          <a:ln>
                            <a:noFill/>
                          </a:ln>
                          <a:solidFill>
                            <a:srgbClr val="000000"/>
                          </a:solidFill>
                          <a:effectLst/>
                          <a:latin typeface="Franklin Gothic Demi Cond" panose="020B0706030402020204" pitchFamily="34" charset="0"/>
                        </a:rPr>
                        <a:t>Total</a:t>
                      </a:r>
                      <a:endParaRPr lang="es-AR" sz="2000" kern="140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D6DC"/>
                    </a:solidFill>
                  </a:tcPr>
                </a:tc>
                <a:tc>
                  <a:txBody>
                    <a:bodyPr/>
                    <a:lstStyle/>
                    <a:p>
                      <a:pPr marR="0" indent="0" algn="ctr" rtl="0">
                        <a:lnSpc>
                          <a:spcPct val="119000"/>
                        </a:lnSpc>
                        <a:spcBef>
                          <a:spcPts val="0"/>
                        </a:spcBef>
                        <a:spcAft>
                          <a:spcPts val="0"/>
                        </a:spcAft>
                      </a:pPr>
                      <a:r>
                        <a:rPr lang="es-AR" sz="2000" kern="1400" dirty="0">
                          <a:ln>
                            <a:noFill/>
                          </a:ln>
                          <a:solidFill>
                            <a:srgbClr val="000000"/>
                          </a:solidFill>
                          <a:effectLst/>
                          <a:latin typeface="Arial" panose="020B0604020202020204" pitchFamily="34" charset="0"/>
                        </a:rPr>
                        <a:t> </a:t>
                      </a:r>
                      <a:r>
                        <a:rPr lang="es-AR" sz="2000" kern="1400" dirty="0" smtClean="0">
                          <a:ln>
                            <a:noFill/>
                          </a:ln>
                          <a:solidFill>
                            <a:srgbClr val="000000"/>
                          </a:solidFill>
                          <a:effectLst/>
                          <a:latin typeface="Arial" panose="020B0604020202020204" pitchFamily="34" charset="0"/>
                        </a:rPr>
                        <a:t>33</a:t>
                      </a:r>
                      <a:endParaRPr lang="es-AR" sz="2000" kern="1400" dirty="0">
                        <a:ln>
                          <a:noFill/>
                        </a:ln>
                        <a:solidFill>
                          <a:srgbClr val="000000"/>
                        </a:solidFill>
                        <a:effectLst/>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D6DC"/>
                    </a:solidFill>
                  </a:tcPr>
                </a:tc>
                <a:tc>
                  <a:txBody>
                    <a:bodyPr/>
                    <a:lstStyle/>
                    <a:p>
                      <a:pPr marR="0" indent="0" algn="ctr" rtl="0">
                        <a:lnSpc>
                          <a:spcPct val="119000"/>
                        </a:lnSpc>
                        <a:spcBef>
                          <a:spcPts val="0"/>
                        </a:spcBef>
                        <a:spcAft>
                          <a:spcPts val="0"/>
                        </a:spcAft>
                      </a:pPr>
                      <a:r>
                        <a:rPr lang="es-AR" sz="2000" kern="1400" dirty="0">
                          <a:ln>
                            <a:noFill/>
                          </a:ln>
                          <a:solidFill>
                            <a:srgbClr val="000000"/>
                          </a:solidFill>
                          <a:effectLst/>
                          <a:latin typeface="Arial" panose="020B0604020202020204" pitchFamily="34" charset="0"/>
                          <a:cs typeface="Arial" panose="020B0604020202020204" pitchFamily="34" charset="0"/>
                        </a:rPr>
                        <a:t> </a:t>
                      </a:r>
                      <a:r>
                        <a:rPr lang="es-AR" sz="2000" kern="1400" dirty="0" smtClean="0">
                          <a:ln>
                            <a:noFill/>
                          </a:ln>
                          <a:solidFill>
                            <a:srgbClr val="000000"/>
                          </a:solidFill>
                          <a:effectLst/>
                          <a:latin typeface="Arial" panose="020B0604020202020204" pitchFamily="34" charset="0"/>
                          <a:cs typeface="Arial" panose="020B0604020202020204" pitchFamily="34" charset="0"/>
                        </a:rPr>
                        <a:t>4.057</a:t>
                      </a:r>
                      <a:endParaRPr lang="es-AR" sz="2000" kern="1400" dirty="0">
                        <a:ln>
                          <a:noFill/>
                        </a:ln>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D6D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cs typeface="Arial" panose="020B0604020202020204" pitchFamily="34" charset="0"/>
                        </a:rPr>
                        <a:t>26.457</a:t>
                      </a:r>
                      <a:endParaRPr lang="es-AR" sz="2000" kern="1400" dirty="0">
                        <a:ln>
                          <a:noFill/>
                        </a:ln>
                        <a:solidFill>
                          <a:srgbClr val="000000"/>
                        </a:solidFill>
                        <a:effectLst/>
                        <a:latin typeface="Arial" panose="020B0604020202020204" pitchFamily="34" charset="0"/>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D6DC"/>
                    </a:solidFill>
                  </a:tcPr>
                </a:tc>
                <a:tc>
                  <a:txBody>
                    <a:bodyPr/>
                    <a:lstStyle/>
                    <a:p>
                      <a:pPr marR="0" indent="0" algn="ctr" rtl="0">
                        <a:lnSpc>
                          <a:spcPct val="119000"/>
                        </a:lnSpc>
                        <a:spcBef>
                          <a:spcPts val="0"/>
                        </a:spcBef>
                        <a:spcAft>
                          <a:spcPts val="0"/>
                        </a:spcAft>
                      </a:pPr>
                      <a:r>
                        <a:rPr lang="es-AR" sz="2000" kern="1400" dirty="0" smtClean="0">
                          <a:ln>
                            <a:noFill/>
                          </a:ln>
                          <a:solidFill>
                            <a:srgbClr val="000000"/>
                          </a:solidFill>
                          <a:effectLst/>
                          <a:latin typeface="Arial" panose="020B0604020202020204" pitchFamily="34" charset="0"/>
                          <a:cs typeface="Arial" panose="020B0604020202020204" pitchFamily="34" charset="0"/>
                        </a:rPr>
                        <a:t>13,0</a:t>
                      </a:r>
                      <a:r>
                        <a:rPr lang="es-AR" sz="2000" kern="1400" dirty="0">
                          <a:ln>
                            <a:noFill/>
                          </a:ln>
                          <a:solidFill>
                            <a:srgbClr val="000000"/>
                          </a:solidFill>
                          <a:effectLst/>
                          <a:latin typeface="Arial" panose="020B0604020202020204" pitchFamily="34" charset="0"/>
                          <a:cs typeface="Arial" panose="020B0604020202020204" pitchFamily="34" charset="0"/>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D6DC"/>
                    </a:solidFill>
                  </a:tcPr>
                </a:tc>
                <a:extLst>
                  <a:ext uri="{0D108BD9-81ED-4DB2-BD59-A6C34878D82A}">
                    <a16:rowId xmlns:a16="http://schemas.microsoft.com/office/drawing/2014/main" xmlns="" val="10003"/>
                  </a:ext>
                </a:extLst>
              </a:tr>
            </a:tbl>
          </a:graphicData>
        </a:graphic>
      </p:graphicFrame>
      <p:sp>
        <p:nvSpPr>
          <p:cNvPr id="2" name="Oval 1"/>
          <p:cNvSpPr/>
          <p:nvPr/>
        </p:nvSpPr>
        <p:spPr>
          <a:xfrm>
            <a:off x="1343472" y="2829490"/>
            <a:ext cx="2376264" cy="1440160"/>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p:cNvSpPr/>
          <p:nvPr/>
        </p:nvSpPr>
        <p:spPr>
          <a:xfrm>
            <a:off x="4367808" y="4128974"/>
            <a:ext cx="1724671" cy="506578"/>
          </a:xfrm>
          <a:prstGeom prst="ellipse">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8" name="16 Rectángulo"/>
          <p:cNvSpPr/>
          <p:nvPr/>
        </p:nvSpPr>
        <p:spPr>
          <a:xfrm>
            <a:off x="1559495" y="5015128"/>
            <a:ext cx="9145017" cy="1006160"/>
          </a:xfrm>
          <a:prstGeom prst="rect">
            <a:avLst/>
          </a:prstGeom>
          <a:solidFill>
            <a:schemeClr val="bg1">
              <a:lumMod val="85000"/>
              <a:alpha val="17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smtClean="0">
                <a:ln>
                  <a:noFill/>
                </a:ln>
                <a:solidFill>
                  <a:srgbClr val="4472C4"/>
                </a:solidFill>
                <a:effectLst/>
                <a:uLnTx/>
                <a:uFillTx/>
                <a:latin typeface="Calibri Light"/>
                <a:ea typeface="+mn-ea"/>
                <a:cs typeface="+mn-cs"/>
              </a:rPr>
              <a:t>1.810 MW</a:t>
            </a:r>
            <a:r>
              <a:rPr kumimoji="0" lang="es-AR" sz="1400" b="0" i="0" u="none" strike="noStrike" kern="1200" cap="none" spc="0" normalizeH="0" baseline="0" noProof="0" dirty="0" smtClean="0">
                <a:ln>
                  <a:noFill/>
                </a:ln>
                <a:solidFill>
                  <a:srgbClr val="4472C4"/>
                </a:solidFill>
                <a:effectLst/>
                <a:uLnTx/>
                <a:uFillTx/>
                <a:latin typeface="Calibri Light"/>
                <a:ea typeface="+mn-ea"/>
                <a:cs typeface="+mn-cs"/>
              </a:rPr>
              <a:t>  </a:t>
            </a:r>
            <a:r>
              <a:rPr kumimoji="0" lang="es-AR" sz="1600" b="0" i="0" u="none" strike="noStrike" kern="1200" cap="none" spc="0" normalizeH="0" baseline="0" noProof="0" dirty="0" smtClean="0">
                <a:ln>
                  <a:noFill/>
                </a:ln>
                <a:solidFill>
                  <a:srgbClr val="4472C4"/>
                </a:solidFill>
                <a:effectLst/>
                <a:uLnTx/>
                <a:uFillTx/>
                <a:latin typeface="Calibri Light"/>
                <a:ea typeface="+mn-ea"/>
                <a:cs typeface="+mn-cs"/>
              </a:rPr>
              <a:t>ADJUDICADOS EN PROYECTOS</a:t>
            </a:r>
            <a:r>
              <a:rPr kumimoji="0" lang="es-AR" sz="1600" b="0" i="0" u="none" strike="noStrike" kern="1200" cap="none" spc="0" normalizeH="0" noProof="0" dirty="0" smtClean="0">
                <a:ln>
                  <a:noFill/>
                </a:ln>
                <a:solidFill>
                  <a:srgbClr val="4472C4"/>
                </a:solidFill>
                <a:effectLst/>
                <a:uLnTx/>
                <a:uFillTx/>
                <a:latin typeface="Calibri Light"/>
                <a:ea typeface="+mn-ea"/>
                <a:cs typeface="+mn-cs"/>
              </a:rPr>
              <a:t> DE</a:t>
            </a:r>
            <a:r>
              <a:rPr kumimoji="0" lang="es-AR" sz="2800" b="1" i="0" u="none" strike="noStrike" kern="1200" cap="none" spc="0" normalizeH="0" noProof="0" dirty="0" smtClean="0">
                <a:ln>
                  <a:noFill/>
                </a:ln>
                <a:solidFill>
                  <a:srgbClr val="4472C4"/>
                </a:solidFill>
                <a:effectLst/>
                <a:uLnTx/>
                <a:uFillTx/>
                <a:latin typeface="Calibri Light"/>
                <a:ea typeface="+mn-ea"/>
                <a:cs typeface="+mn-cs"/>
              </a:rPr>
              <a:t> ALTA EFICIENCIA</a:t>
            </a:r>
            <a:r>
              <a:rPr kumimoji="0" lang="es-AR" sz="1600" b="0" i="0" u="none" strike="noStrike" kern="1200" cap="none" spc="0" normalizeH="0" baseline="0" noProof="0" dirty="0" smtClean="0">
                <a:ln>
                  <a:noFill/>
                </a:ln>
                <a:solidFill>
                  <a:srgbClr val="4472C4"/>
                </a:solidFill>
                <a:effectLst/>
                <a:uLnTx/>
                <a:uFillTx/>
                <a:latin typeface="Calibri Light"/>
                <a:ea typeface="+mn-ea"/>
                <a:cs typeface="+mn-cs"/>
              </a:rPr>
              <a:t> </a:t>
            </a:r>
          </a:p>
          <a:p>
            <a:pPr algn="ctr" defTabSz="914400" fontAlgn="auto">
              <a:spcBef>
                <a:spcPts val="0"/>
              </a:spcBef>
              <a:spcAft>
                <a:spcPts val="0"/>
              </a:spcAft>
            </a:pPr>
            <a:r>
              <a:rPr lang="es-AR" sz="2800" b="1" dirty="0" smtClean="0">
                <a:solidFill>
                  <a:srgbClr val="4472C4"/>
                </a:solidFill>
                <a:latin typeface="Calibri Light"/>
              </a:rPr>
              <a:t>8 Cierres de Ciclo Combinado y 4 de nueva Cogeneración</a:t>
            </a:r>
            <a:endParaRPr lang="es-AR" sz="1600" dirty="0">
              <a:solidFill>
                <a:srgbClr val="4472C4"/>
              </a:solidFill>
              <a:latin typeface="Calibri Ligh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600" b="0" i="0" u="none" strike="noStrike" kern="1200" cap="none" spc="0" normalizeH="0" baseline="0" noProof="0" dirty="0">
              <a:ln>
                <a:noFill/>
              </a:ln>
              <a:solidFill>
                <a:srgbClr val="4472C4"/>
              </a:solidFill>
              <a:effectLst/>
              <a:uLnTx/>
              <a:uFillTx/>
              <a:latin typeface="Calibri Light"/>
              <a:ea typeface="+mn-ea"/>
              <a:cs typeface="+mn-cs"/>
            </a:endParaRPr>
          </a:p>
        </p:txBody>
      </p:sp>
    </p:spTree>
    <p:extLst>
      <p:ext uri="{BB962C8B-B14F-4D97-AF65-F5344CB8AC3E}">
        <p14:creationId xmlns:p14="http://schemas.microsoft.com/office/powerpoint/2010/main" val="37205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263352" y="0"/>
            <a:ext cx="9001000" cy="645305"/>
          </a:xfrm>
        </p:spPr>
        <p:txBody>
          <a:bodyPr>
            <a:noAutofit/>
          </a:bodyPr>
          <a:lstStyle/>
          <a:p>
            <a:r>
              <a:rPr lang="es-AR" sz="2600" dirty="0" smtClean="0">
                <a:latin typeface="+mn-lt"/>
              </a:rPr>
              <a:t>Resumen de Generación a Ingresar hasta el 2020</a:t>
            </a:r>
            <a:endParaRPr lang="es-AR" sz="2600" dirty="0">
              <a:latin typeface="+mn-lt"/>
            </a:endParaRPr>
          </a:p>
        </p:txBody>
      </p:sp>
      <p:sp>
        <p:nvSpPr>
          <p:cNvPr id="8" name="7 CuadroTexto"/>
          <p:cNvSpPr txBox="1"/>
          <p:nvPr/>
        </p:nvSpPr>
        <p:spPr>
          <a:xfrm>
            <a:off x="623392" y="1052736"/>
            <a:ext cx="11017224" cy="3480953"/>
          </a:xfrm>
          <a:prstGeom prst="rect">
            <a:avLst/>
          </a:prstGeom>
          <a:noFill/>
        </p:spPr>
        <p:txBody>
          <a:bodyPr wrap="square" rtlCol="0">
            <a:spAutoFit/>
          </a:bodyPr>
          <a:lstStyle>
            <a:defPPr>
              <a:defRPr lang="es-ES_tradnl"/>
            </a:defPPr>
            <a:lvl1pPr marL="457200" indent="-457200">
              <a:spcBef>
                <a:spcPts val="1800"/>
              </a:spcBef>
              <a:spcAft>
                <a:spcPts val="1800"/>
              </a:spcAft>
              <a:buFont typeface="Arial" panose="020B0604020202020204" pitchFamily="34" charset="0"/>
              <a:buChar char="•"/>
              <a:defRPr sz="2800" b="1">
                <a:solidFill>
                  <a:prstClr val="black"/>
                </a:solidFill>
              </a:defRPr>
            </a:lvl1pPr>
          </a:lstStyle>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El ingreso de nueva generación comprometida hacia</a:t>
            </a:r>
            <a:r>
              <a:rPr kumimoji="0" lang="es-AR" sz="3000" b="0" i="0" u="none" strike="noStrike" kern="1200" cap="none" spc="0" normalizeH="0" noProof="0" dirty="0" smtClean="0">
                <a:ln>
                  <a:noFill/>
                </a:ln>
                <a:solidFill>
                  <a:prstClr val="black"/>
                </a:solidFill>
                <a:effectLst/>
                <a:uLnTx/>
                <a:uFillTx/>
                <a:latin typeface="Calibri"/>
                <a:ea typeface="+mn-ea"/>
                <a:cs typeface="+mn-cs"/>
              </a:rPr>
              <a:t> el 2020 es de alrededor de 5000 MW de generación térmica y 3000 MW de nueva generación renovable</a:t>
            </a:r>
            <a:endParaRPr kumimoji="0" lang="es-AR" sz="30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Representa una mejora sustancial</a:t>
            </a:r>
            <a:r>
              <a:rPr kumimoji="0" lang="es-AR" sz="3000" b="0" i="0" u="none" strike="noStrike" kern="1200" cap="none" spc="0" normalizeH="0" noProof="0" dirty="0" smtClean="0">
                <a:ln>
                  <a:noFill/>
                </a:ln>
                <a:solidFill>
                  <a:prstClr val="black"/>
                </a:solidFill>
                <a:effectLst/>
                <a:uLnTx/>
                <a:uFillTx/>
                <a:latin typeface="Calibri"/>
                <a:ea typeface="+mn-ea"/>
                <a:cs typeface="+mn-cs"/>
              </a:rPr>
              <a:t> en la reserva disponible para el Sistema y al mismo tiempo una reducción esperada del consumo de combustibles de origen fósil</a:t>
            </a: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197396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71464" y="3212976"/>
            <a:ext cx="9649072" cy="864096"/>
          </a:xfrm>
        </p:spPr>
        <p:txBody>
          <a:bodyPr>
            <a:noAutofit/>
          </a:bodyPr>
          <a:lstStyle/>
          <a:p>
            <a:pPr algn="ctr"/>
            <a:r>
              <a:rPr lang="es-AR" sz="5400" b="1" dirty="0" smtClean="0">
                <a:latin typeface="Arial" panose="020B0604020202020204" pitchFamily="34" charset="0"/>
                <a:cs typeface="Arial" panose="020B0604020202020204" pitchFamily="34" charset="0"/>
              </a:rPr>
              <a:t>Integración de Energía Renovable y Ampliaciones de Transporte en Alta Tensión</a:t>
            </a:r>
            <a:endParaRPr lang="es-AR" sz="4800" b="1" dirty="0">
              <a:latin typeface="Arial" panose="020B0604020202020204" pitchFamily="34" charset="0"/>
              <a:cs typeface="Arial" panose="020B0604020202020204" pitchFamily="34" charset="0"/>
            </a:endParaRPr>
          </a:p>
        </p:txBody>
      </p:sp>
      <p:sp>
        <p:nvSpPr>
          <p:cNvPr id="4" name="3 Rectángulo"/>
          <p:cNvSpPr/>
          <p:nvPr/>
        </p:nvSpPr>
        <p:spPr>
          <a:xfrm>
            <a:off x="8832304" y="5085184"/>
            <a:ext cx="2952328" cy="12241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2 Subtítulo"/>
          <p:cNvSpPr txBox="1">
            <a:spLocks/>
          </p:cNvSpPr>
          <p:nvPr/>
        </p:nvSpPr>
        <p:spPr>
          <a:xfrm>
            <a:off x="7248129" y="5271911"/>
            <a:ext cx="4248472" cy="10374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lang="es-ES_tradnl" sz="2000" b="0" i="0" u="none" strike="noStrike" kern="1200" cap="none" baseline="0">
                <a:solidFill>
                  <a:schemeClr val="bg1"/>
                </a:solidFill>
                <a:latin typeface="Roboto Medium" pitchFamily="2" charset="0"/>
                <a:ea typeface="Roboto Medium" pitchFamily="2" charset="0"/>
                <a:cs typeface="Roboto Medium" pitchFamily="2" charset="0"/>
                <a:sym typeface="Arial"/>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300"/>
              </a:spcAft>
              <a:buClrTx/>
              <a:buSzTx/>
              <a:buFont typeface="Arial"/>
              <a:buNone/>
              <a:tabLst/>
              <a:defRPr/>
            </a:pPr>
            <a:endParaRPr kumimoji="0" lang="es-AR" sz="2100" b="1"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endParaRPr>
          </a:p>
          <a:p>
            <a:pPr marL="0" marR="0" lvl="0" indent="0" algn="r" defTabSz="914400" rtl="0" eaLnBrk="1" fontAlgn="auto" latinLnBrk="0" hangingPunct="1">
              <a:lnSpc>
                <a:spcPct val="90000"/>
              </a:lnSpc>
              <a:spcBef>
                <a:spcPts val="0"/>
              </a:spcBef>
              <a:spcAft>
                <a:spcPts val="0"/>
              </a:spcAft>
              <a:buClrTx/>
              <a:buSzTx/>
              <a:buFont typeface="Arial"/>
              <a:buNone/>
              <a:tabLst/>
              <a:defRPr/>
            </a:pPr>
            <a:r>
              <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rPr>
              <a:t>Secretaría de Energía Eléctrica</a:t>
            </a:r>
          </a:p>
        </p:txBody>
      </p:sp>
    </p:spTree>
    <p:extLst>
      <p:ext uri="{BB962C8B-B14F-4D97-AF65-F5344CB8AC3E}">
        <p14:creationId xmlns:p14="http://schemas.microsoft.com/office/powerpoint/2010/main" val="845644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4968552" cy="645305"/>
          </a:xfrm>
        </p:spPr>
        <p:txBody>
          <a:bodyPr>
            <a:normAutofit fontScale="90000"/>
          </a:bodyPr>
          <a:lstStyle/>
          <a:p>
            <a:r>
              <a:rPr lang="es-AR" sz="2800" dirty="0" smtClean="0">
                <a:latin typeface="+mn-lt"/>
              </a:rPr>
              <a:t>Integración de Energías Renovables</a:t>
            </a:r>
            <a:endParaRPr lang="es-AR" dirty="0">
              <a:latin typeface="+mn-lt"/>
            </a:endParaRPr>
          </a:p>
        </p:txBody>
      </p:sp>
      <p:sp>
        <p:nvSpPr>
          <p:cNvPr id="8" name="7 CuadroTexto"/>
          <p:cNvSpPr txBox="1"/>
          <p:nvPr/>
        </p:nvSpPr>
        <p:spPr>
          <a:xfrm>
            <a:off x="911424" y="1172183"/>
            <a:ext cx="10441160" cy="3480953"/>
          </a:xfrm>
          <a:prstGeom prst="rect">
            <a:avLst/>
          </a:prstGeom>
          <a:noFill/>
        </p:spPr>
        <p:txBody>
          <a:bodyPr wrap="square" rtlCol="0">
            <a:spAutoFit/>
          </a:bodyPr>
          <a:lstStyle>
            <a:defPPr>
              <a:defRPr lang="es-ES_tradnl"/>
            </a:defPPr>
            <a:lvl1pPr marL="457200" indent="-457200">
              <a:spcBef>
                <a:spcPts val="1800"/>
              </a:spcBef>
              <a:spcAft>
                <a:spcPts val="1800"/>
              </a:spcAft>
              <a:buFont typeface="Arial" panose="020B0604020202020204" pitchFamily="34" charset="0"/>
              <a:buChar char="•"/>
              <a:defRPr sz="2800" b="1">
                <a:solidFill>
                  <a:prstClr val="black"/>
                </a:solidFill>
              </a:defRPr>
            </a:lvl1pPr>
          </a:lstStyle>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La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gestión</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 de recursos intermitentes (renovables no convencionales) y su integración al Sistema es un desafío</a:t>
            </a:r>
            <a:r>
              <a:rPr kumimoji="0" lang="es-AR" sz="3000" b="0" i="0" u="none" strike="noStrike" kern="1200" cap="none" spc="0" normalizeH="0" noProof="0" dirty="0" smtClean="0">
                <a:ln>
                  <a:noFill/>
                </a:ln>
                <a:solidFill>
                  <a:prstClr val="black"/>
                </a:solidFill>
                <a:effectLst/>
                <a:uLnTx/>
                <a:uFillTx/>
                <a:latin typeface="Calibri"/>
                <a:ea typeface="+mn-ea"/>
                <a:cs typeface="+mn-cs"/>
              </a:rPr>
              <a:t> técnico y operativo</a:t>
            </a:r>
            <a:endParaRPr kumimoji="0" lang="es-AR" sz="30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La ubicación de los recursos alejados de la demanda, requiere el desarrollo de un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sistema de trasmisión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en armonía con la incorporación de las intermitentes y su gestión</a:t>
            </a: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604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208912" cy="645305"/>
          </a:xfrm>
        </p:spPr>
        <p:txBody>
          <a:bodyPr>
            <a:normAutofit/>
          </a:bodyPr>
          <a:lstStyle/>
          <a:p>
            <a:r>
              <a:rPr lang="es-AR" sz="2800" dirty="0" smtClean="0">
                <a:latin typeface="+mn-lt"/>
              </a:rPr>
              <a:t>Gestión de los Recursos Primarios </a:t>
            </a:r>
            <a:r>
              <a:rPr lang="es-AR" sz="2600" dirty="0" smtClean="0">
                <a:latin typeface="+mn-lt"/>
              </a:rPr>
              <a:t>INTERMITENTES</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CuadroTexto 36"/>
          <p:cNvSpPr txBox="1"/>
          <p:nvPr/>
        </p:nvSpPr>
        <p:spPr>
          <a:xfrm>
            <a:off x="7536160" y="1052736"/>
            <a:ext cx="4300381"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smtClean="0">
                <a:ln>
                  <a:noFill/>
                </a:ln>
                <a:solidFill>
                  <a:prstClr val="black"/>
                </a:solidFill>
                <a:effectLst/>
                <a:uLnTx/>
                <a:uFillTx/>
                <a:latin typeface="Calibri"/>
                <a:ea typeface="+mn-ea"/>
                <a:cs typeface="+mn-cs"/>
              </a:rPr>
              <a:t>«Costos por perfil irregular de generación: </a:t>
            </a:r>
            <a:r>
              <a:rPr kumimoji="0" lang="es-CL" sz="1800" b="0" i="0" u="none" strike="noStrike" kern="1200" cap="none" spc="0" normalizeH="0" baseline="0" noProof="0" dirty="0" smtClean="0">
                <a:ln>
                  <a:noFill/>
                </a:ln>
                <a:solidFill>
                  <a:prstClr val="black"/>
                </a:solidFill>
                <a:effectLst/>
                <a:uLnTx/>
                <a:uFillTx/>
                <a:latin typeface="Calibri"/>
                <a:ea typeface="+mn-ea"/>
                <a:cs typeface="+mn-cs"/>
              </a:rPr>
              <a:t>la variabilidad de la generación ERNC, deja una demanda residual que requiere que las centrales convencionales sean más flexibles»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2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 ∆+ Rampas de entrada/salida»</a:t>
            </a:r>
            <a:endParaRPr kumimoji="0" lang="es-CL"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CuadroTexto 123"/>
          <p:cNvSpPr txBox="1"/>
          <p:nvPr/>
        </p:nvSpPr>
        <p:spPr>
          <a:xfrm>
            <a:off x="7631409" y="3284984"/>
            <a:ext cx="4300381"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smtClean="0">
                <a:ln>
                  <a:noFill/>
                </a:ln>
                <a:solidFill>
                  <a:prstClr val="black"/>
                </a:solidFill>
                <a:effectLst/>
                <a:uLnTx/>
                <a:uFillTx/>
                <a:latin typeface="Calibri"/>
                <a:ea typeface="+mn-ea"/>
                <a:cs typeface="+mn-cs"/>
              </a:rPr>
              <a:t>«Costos por balanceo: </a:t>
            </a:r>
            <a:r>
              <a:rPr kumimoji="0" lang="es-CL" sz="1800" b="0" i="0" u="none" strike="noStrike" kern="1200" cap="none" spc="0" normalizeH="0" baseline="0" noProof="0" dirty="0" smtClean="0">
                <a:ln>
                  <a:noFill/>
                </a:ln>
                <a:solidFill>
                  <a:prstClr val="black"/>
                </a:solidFill>
                <a:effectLst/>
                <a:uLnTx/>
                <a:uFillTx/>
                <a:latin typeface="Calibri"/>
                <a:ea typeface="+mn-ea"/>
                <a:cs typeface="+mn-cs"/>
              </a:rPr>
              <a:t>La variabilidad característica y dificultad de predicción de la generación ERNC»</a:t>
            </a: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2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a:t>
            </a:r>
            <a:r>
              <a:rPr kumimoji="0" lang="es-CL" sz="2200" b="0" i="0" u="none" strike="noStrike" kern="1200" cap="none" spc="0" normalizeH="0" baseline="0" noProof="0" dirty="0" smtClean="0">
                <a:ln>
                  <a:noFill/>
                </a:ln>
                <a:solidFill>
                  <a:prstClr val="black"/>
                </a:solidFill>
                <a:effectLst/>
                <a:uLnTx/>
                <a:uFillTx/>
                <a:latin typeface="Calibri"/>
                <a:ea typeface="+mn-ea"/>
                <a:cs typeface="+mn-cs"/>
              </a:rPr>
              <a:t> </a:t>
            </a:r>
            <a:r>
              <a:rPr kumimoji="0" lang="es-CL" sz="22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 R</a:t>
            </a:r>
            <a:r>
              <a:rPr kumimoji="0" lang="es-CL" sz="2200" b="0" i="0" u="none" strike="noStrike" kern="1200" cap="none" spc="0" normalizeH="0" baseline="0" noProof="0" dirty="0" smtClean="0">
                <a:ln>
                  <a:noFill/>
                </a:ln>
                <a:solidFill>
                  <a:prstClr val="black"/>
                </a:solidFill>
                <a:effectLst/>
                <a:uLnTx/>
                <a:uFillTx/>
                <a:latin typeface="Calibri"/>
                <a:ea typeface="+mn-ea"/>
                <a:cs typeface="+mn-cs"/>
              </a:rPr>
              <a:t>eservas del sistema»</a:t>
            </a:r>
            <a:endParaRPr kumimoji="0" lang="es-CL"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CuadroTexto 148"/>
          <p:cNvSpPr txBox="1"/>
          <p:nvPr/>
        </p:nvSpPr>
        <p:spPr>
          <a:xfrm>
            <a:off x="7628267" y="4653136"/>
            <a:ext cx="4300381"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smtClean="0">
                <a:ln>
                  <a:noFill/>
                </a:ln>
                <a:solidFill>
                  <a:prstClr val="black"/>
                </a:solidFill>
                <a:effectLst/>
                <a:uLnTx/>
                <a:uFillTx/>
                <a:latin typeface="Calibri"/>
                <a:ea typeface="+mn-ea"/>
                <a:cs typeface="+mn-cs"/>
              </a:rPr>
              <a:t>«Costos de red: </a:t>
            </a:r>
            <a:r>
              <a:rPr kumimoji="0" lang="es-CL" sz="1800" b="0" i="0" u="none" strike="noStrike" kern="1200" cap="none" spc="0" normalizeH="0" baseline="0" noProof="0" dirty="0" smtClean="0">
                <a:ln>
                  <a:noFill/>
                </a:ln>
                <a:solidFill>
                  <a:prstClr val="black"/>
                </a:solidFill>
                <a:effectLst/>
                <a:uLnTx/>
                <a:uFillTx/>
                <a:latin typeface="Calibri"/>
                <a:ea typeface="+mn-ea"/>
                <a:cs typeface="+mn-cs"/>
              </a:rPr>
              <a:t>Las plantas ERNC distantes requieren una red más robusta»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2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a:t>
            </a:r>
            <a:r>
              <a:rPr kumimoji="0" lang="es-CL" sz="2200" b="0" i="0" u="none" strike="noStrike" kern="1200" cap="none" spc="0" normalizeH="0" baseline="0" noProof="0" dirty="0" smtClean="0">
                <a:ln>
                  <a:noFill/>
                </a:ln>
                <a:solidFill>
                  <a:prstClr val="black"/>
                </a:solidFill>
                <a:effectLst/>
                <a:uLnTx/>
                <a:uFillTx/>
                <a:latin typeface="Calibri"/>
                <a:ea typeface="+mn-ea"/>
                <a:cs typeface="+mn-cs"/>
              </a:rPr>
              <a:t> </a:t>
            </a:r>
            <a:r>
              <a:rPr kumimoji="0" lang="es-CL" sz="2200" b="0" i="0" u="none" strike="noStrike" kern="1200" cap="none" spc="0" normalizeH="0" baseline="0" noProof="0" dirty="0" smtClean="0">
                <a:ln>
                  <a:noFill/>
                </a:ln>
                <a:solidFill>
                  <a:prstClr val="black"/>
                </a:solidFill>
                <a:effectLst/>
                <a:uLnTx/>
                <a:uFillTx/>
                <a:latin typeface="Calibri"/>
                <a:ea typeface="+mn-ea"/>
                <a:cs typeface="+mn-cs"/>
                <a:sym typeface="Wingdings" panose="05000000000000000000" pitchFamily="2" charset="2"/>
              </a:rPr>
              <a:t>∆+ Inversión en transmisión»</a:t>
            </a:r>
            <a:endParaRPr kumimoji="0" lang="es-CL" sz="2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p:cNvGrpSpPr/>
          <p:nvPr/>
        </p:nvGrpSpPr>
        <p:grpSpPr>
          <a:xfrm>
            <a:off x="479376" y="836712"/>
            <a:ext cx="6856526" cy="5184576"/>
            <a:chOff x="207110" y="746919"/>
            <a:chExt cx="7128792" cy="5403803"/>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746919"/>
              <a:ext cx="6669087"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24 Marcador de contenido"/>
            <p:cNvSpPr txBox="1">
              <a:spLocks/>
            </p:cNvSpPr>
            <p:nvPr/>
          </p:nvSpPr>
          <p:spPr bwMode="auto">
            <a:xfrm>
              <a:off x="207110" y="5812086"/>
              <a:ext cx="7128792" cy="3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CL" sz="900" b="0" i="1" u="none" strike="noStrike" kern="1200" cap="none" spc="0" normalizeH="0" baseline="0" noProof="0" dirty="0" smtClean="0">
                  <a:ln>
                    <a:noFill/>
                  </a:ln>
                  <a:solidFill>
                    <a:prstClr val="black"/>
                  </a:solidFill>
                  <a:effectLst/>
                  <a:uLnTx/>
                  <a:uFillTx/>
                  <a:latin typeface="Calibri"/>
                  <a:ea typeface="+mn-ea"/>
                  <a:cs typeface="+mn-cs"/>
                </a:rPr>
                <a:t>Fuente: Informe estudio ERNC flexibilidad y sistemas de almacenamiento en el Sistema Eléctrico Nacional en el año 2021, (CDEC-SING 2016).</a:t>
              </a:r>
              <a:r>
                <a:rPr kumimoji="0" lang="es-CL" sz="800" b="0" i="1"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CL" sz="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CL" sz="800" b="0" i="0" u="none" strike="noStrike" kern="1200" cap="none" spc="0" normalizeH="0" baseline="0" noProof="0" dirty="0" smtClean="0">
                <a:ln>
                  <a:noFill/>
                </a:ln>
                <a:solidFill>
                  <a:prstClr val="black"/>
                </a:solidFill>
                <a:effectLst/>
                <a:uLnTx/>
                <a:uFillTx/>
                <a:latin typeface="Calibri"/>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s-CL" sz="800" b="0" i="0" u="none" strike="noStrike" kern="1200" cap="none" spc="0" normalizeH="0" baseline="0" noProof="0" dirty="0" smtClean="0">
                <a:ln>
                  <a:noFill/>
                </a:ln>
                <a:solidFill>
                  <a:prstClr val="black"/>
                </a:solidFill>
                <a:effectLst/>
                <a:uLnTx/>
                <a:uFillTx/>
                <a:latin typeface="Calibri"/>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s-CL" sz="800" b="0" i="0" u="none" strike="noStrike" kern="1200" cap="none" spc="0" normalizeH="0" baseline="0" noProof="0" dirty="0" smtClean="0">
                <a:ln>
                  <a:noFill/>
                </a:ln>
                <a:solidFill>
                  <a:prstClr val="black"/>
                </a:solidFill>
                <a:effectLst/>
                <a:uLnTx/>
                <a:uFillTx/>
                <a:latin typeface="Calibri"/>
                <a:ea typeface="+mn-ea"/>
                <a:cs typeface="+mn-cs"/>
              </a:endParaRPr>
            </a:p>
            <a:p>
              <a:pPr marL="514350" marR="0" lvl="0" indent="-514350" algn="ctr" defTabSz="914400" rtl="0" eaLnBrk="1" fontAlgn="auto" latinLnBrk="0" hangingPunct="1">
                <a:lnSpc>
                  <a:spcPct val="100000"/>
                </a:lnSpc>
                <a:spcBef>
                  <a:spcPts val="0"/>
                </a:spcBef>
                <a:spcAft>
                  <a:spcPts val="0"/>
                </a:spcAft>
                <a:buClrTx/>
                <a:buSzTx/>
                <a:buFont typeface="+mj-lt"/>
                <a:buAutoNum type="arabicPeriod"/>
                <a:tabLst/>
                <a:defRPr/>
              </a:pPr>
              <a:endParaRPr kumimoji="0" lang="es-CL" sz="800" b="0" i="0" u="none" strike="noStrike" kern="1200" cap="none" spc="0" normalizeH="0" baseline="0" noProof="0" dirty="0" smtClean="0">
                <a:ln>
                  <a:noFill/>
                </a:ln>
                <a:solidFill>
                  <a:prstClr val="black"/>
                </a:solidFill>
                <a:effectLst/>
                <a:uLnTx/>
                <a:uFillTx/>
                <a:latin typeface="Calibri"/>
                <a:ea typeface="+mn-ea"/>
                <a:cs typeface="+mn-cs"/>
              </a:endParaRPr>
            </a:p>
          </p:txBody>
        </p:sp>
      </p:grpSp>
      <p:sp>
        <p:nvSpPr>
          <p:cNvPr id="15"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3" name="2 CuadroTexto"/>
          <p:cNvSpPr txBox="1"/>
          <p:nvPr/>
        </p:nvSpPr>
        <p:spPr>
          <a:xfrm>
            <a:off x="1410588" y="1052736"/>
            <a:ext cx="1928990" cy="369332"/>
          </a:xfrm>
          <a:prstGeom prst="rect">
            <a:avLst/>
          </a:prstGeom>
          <a:solidFill>
            <a:schemeClr val="accent1">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smtClean="0">
                <a:ln>
                  <a:noFill/>
                </a:ln>
                <a:solidFill>
                  <a:prstClr val="black"/>
                </a:solidFill>
                <a:effectLst/>
                <a:uLnTx/>
                <a:uFillTx/>
                <a:latin typeface="Calibri"/>
                <a:ea typeface="+mn-ea"/>
                <a:cs typeface="+mn-cs"/>
              </a:rPr>
              <a:t>Ejemplo y desafíos</a:t>
            </a:r>
            <a:endParaRPr kumimoji="0" lang="es-A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87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5190" y="2060848"/>
            <a:ext cx="3405386" cy="292064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65 Flecha abajo"/>
          <p:cNvSpPr/>
          <p:nvPr/>
        </p:nvSpPr>
        <p:spPr>
          <a:xfrm rot="19409797" flipH="1">
            <a:off x="9630284" y="2624934"/>
            <a:ext cx="139700" cy="22225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CuadroTexto 40"/>
          <p:cNvSpPr txBox="1">
            <a:spLocks noChangeArrowheads="1"/>
          </p:cNvSpPr>
          <p:nvPr/>
        </p:nvSpPr>
        <p:spPr bwMode="auto">
          <a:xfrm>
            <a:off x="9707864" y="2413765"/>
            <a:ext cx="825500" cy="30777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1" i="0" u="none" strike="noStrike" kern="1200" cap="none" spc="0" normalizeH="0" baseline="0" noProof="0" dirty="0">
                <a:ln>
                  <a:noFill/>
                </a:ln>
                <a:solidFill>
                  <a:prstClr val="black"/>
                </a:solidFill>
                <a:effectLst/>
                <a:uLnTx/>
                <a:uFillTx/>
                <a:latin typeface="Arial Narrow" pitchFamily="34" charset="0"/>
                <a:ea typeface="+mn-ea"/>
                <a:cs typeface="+mn-cs"/>
              </a:rPr>
              <a:t>1400 MW</a:t>
            </a:r>
          </a:p>
        </p:txBody>
      </p:sp>
      <p:grpSp>
        <p:nvGrpSpPr>
          <p:cNvPr id="4" name="Group 3"/>
          <p:cNvGrpSpPr/>
          <p:nvPr/>
        </p:nvGrpSpPr>
        <p:grpSpPr>
          <a:xfrm>
            <a:off x="7889969" y="3013965"/>
            <a:ext cx="922502" cy="310714"/>
            <a:chOff x="6072657" y="4312235"/>
            <a:chExt cx="922502" cy="310714"/>
          </a:xfrm>
        </p:grpSpPr>
        <p:sp>
          <p:nvSpPr>
            <p:cNvPr id="41" name="64 Flecha abajo"/>
            <p:cNvSpPr/>
            <p:nvPr/>
          </p:nvSpPr>
          <p:spPr>
            <a:xfrm>
              <a:off x="6872922" y="4312235"/>
              <a:ext cx="122237" cy="20161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CuadroTexto 40"/>
            <p:cNvSpPr txBox="1">
              <a:spLocks noChangeArrowheads="1"/>
            </p:cNvSpPr>
            <p:nvPr/>
          </p:nvSpPr>
          <p:spPr bwMode="auto">
            <a:xfrm>
              <a:off x="6072657" y="4315172"/>
              <a:ext cx="825500" cy="30777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1" i="0" u="none" strike="noStrike" kern="1200" cap="none" spc="0" normalizeH="0" baseline="0" noProof="0" dirty="0">
                  <a:ln>
                    <a:noFill/>
                  </a:ln>
                  <a:solidFill>
                    <a:prstClr val="black"/>
                  </a:solidFill>
                  <a:effectLst/>
                  <a:uLnTx/>
                  <a:uFillTx/>
                  <a:latin typeface="Arial Narrow" pitchFamily="34" charset="0"/>
                  <a:ea typeface="+mn-ea"/>
                  <a:cs typeface="+mn-cs"/>
                </a:rPr>
                <a:t>1000 MW</a:t>
              </a:r>
            </a:p>
          </p:txBody>
        </p:sp>
      </p:grpSp>
      <p:pic>
        <p:nvPicPr>
          <p:cNvPr id="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01" y="5232112"/>
            <a:ext cx="1873349"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srcRect/>
          <a:stretch>
            <a:fillRect/>
          </a:stretch>
        </p:blipFill>
        <p:spPr bwMode="auto">
          <a:xfrm>
            <a:off x="2783632" y="645304"/>
            <a:ext cx="4320480" cy="5808031"/>
          </a:xfrm>
          <a:prstGeom prst="rect">
            <a:avLst/>
          </a:prstGeom>
          <a:noFill/>
          <a:ln w="9525">
            <a:noFill/>
            <a:miter lim="800000"/>
            <a:headEnd/>
            <a:tailEnd/>
          </a:ln>
        </p:spPr>
      </p:pic>
      <p:cxnSp>
        <p:nvCxnSpPr>
          <p:cNvPr id="11" name="25 Conector recto"/>
          <p:cNvCxnSpPr>
            <a:cxnSpLocks noChangeShapeType="1"/>
          </p:cNvCxnSpPr>
          <p:nvPr/>
        </p:nvCxnSpPr>
        <p:spPr bwMode="auto">
          <a:xfrm flipH="1">
            <a:off x="4899496" y="3316936"/>
            <a:ext cx="541300" cy="12779"/>
          </a:xfrm>
          <a:prstGeom prst="line">
            <a:avLst/>
          </a:prstGeom>
          <a:noFill/>
          <a:ln w="38100">
            <a:solidFill>
              <a:schemeClr val="tx1"/>
            </a:solidFill>
            <a:miter lim="800000"/>
            <a:headEnd/>
            <a:tailEnd/>
          </a:ln>
        </p:spPr>
      </p:cxnSp>
      <p:sp>
        <p:nvSpPr>
          <p:cNvPr id="12" name="Elipse 28"/>
          <p:cNvSpPr/>
          <p:nvPr/>
        </p:nvSpPr>
        <p:spPr>
          <a:xfrm>
            <a:off x="5409622" y="3264403"/>
            <a:ext cx="62349" cy="65312"/>
          </a:xfrm>
          <a:prstGeom prst="ellipse">
            <a:avLst/>
          </a:prstGeom>
          <a:solidFill>
            <a:schemeClr val="bg1"/>
          </a:solidFill>
          <a:ln w="28575">
            <a:solidFill>
              <a:srgbClr val="00CC00"/>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Elipse 28"/>
          <p:cNvSpPr/>
          <p:nvPr/>
        </p:nvSpPr>
        <p:spPr>
          <a:xfrm>
            <a:off x="4681276" y="2616959"/>
            <a:ext cx="62349" cy="63892"/>
          </a:xfrm>
          <a:prstGeom prst="ellipse">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ipse 28"/>
          <p:cNvSpPr/>
          <p:nvPr/>
        </p:nvSpPr>
        <p:spPr>
          <a:xfrm>
            <a:off x="5126219" y="2616959"/>
            <a:ext cx="62349" cy="63892"/>
          </a:xfrm>
          <a:prstGeom prst="ellipse">
            <a:avLst/>
          </a:prstGeom>
          <a:solidFill>
            <a:schemeClr val="bg1"/>
          </a:solidFill>
          <a:ln w="28575">
            <a:solidFill>
              <a:srgbClr val="00CC00"/>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25 Conector recto"/>
          <p:cNvCxnSpPr>
            <a:cxnSpLocks noChangeShapeType="1"/>
          </p:cNvCxnSpPr>
          <p:nvPr/>
        </p:nvCxnSpPr>
        <p:spPr bwMode="auto">
          <a:xfrm flipH="1">
            <a:off x="4305766" y="3325455"/>
            <a:ext cx="565390" cy="325142"/>
          </a:xfrm>
          <a:prstGeom prst="line">
            <a:avLst/>
          </a:prstGeom>
          <a:noFill/>
          <a:ln w="38100">
            <a:solidFill>
              <a:srgbClr val="00AC00"/>
            </a:solidFill>
            <a:miter lim="800000"/>
            <a:headEnd/>
            <a:tailEnd/>
          </a:ln>
        </p:spPr>
      </p:cxnSp>
      <p:cxnSp>
        <p:nvCxnSpPr>
          <p:cNvPr id="16" name="25 Conector recto"/>
          <p:cNvCxnSpPr>
            <a:cxnSpLocks noChangeShapeType="1"/>
            <a:endCxn id="12" idx="0"/>
          </p:cNvCxnSpPr>
          <p:nvPr/>
        </p:nvCxnSpPr>
        <p:spPr bwMode="auto">
          <a:xfrm>
            <a:off x="5395451" y="2747583"/>
            <a:ext cx="45344" cy="516819"/>
          </a:xfrm>
          <a:prstGeom prst="line">
            <a:avLst/>
          </a:prstGeom>
          <a:noFill/>
          <a:ln w="38100">
            <a:solidFill>
              <a:srgbClr val="00AC00"/>
            </a:solidFill>
            <a:miter lim="800000"/>
            <a:headEnd/>
            <a:tailEnd/>
          </a:ln>
        </p:spPr>
      </p:cxnSp>
      <p:cxnSp>
        <p:nvCxnSpPr>
          <p:cNvPr id="17" name="25 Conector recto"/>
          <p:cNvCxnSpPr>
            <a:cxnSpLocks noChangeShapeType="1"/>
            <a:stCxn id="13" idx="2"/>
          </p:cNvCxnSpPr>
          <p:nvPr/>
        </p:nvCxnSpPr>
        <p:spPr bwMode="auto">
          <a:xfrm flipH="1">
            <a:off x="3791390" y="2649614"/>
            <a:ext cx="889886" cy="97969"/>
          </a:xfrm>
          <a:prstGeom prst="line">
            <a:avLst/>
          </a:prstGeom>
          <a:noFill/>
          <a:ln w="38100">
            <a:solidFill>
              <a:srgbClr val="00AC00"/>
            </a:solidFill>
            <a:miter lim="800000"/>
            <a:headEnd/>
            <a:tailEnd/>
          </a:ln>
        </p:spPr>
      </p:cxnSp>
      <p:cxnSp>
        <p:nvCxnSpPr>
          <p:cNvPr id="18" name="25 Conector recto"/>
          <p:cNvCxnSpPr>
            <a:cxnSpLocks noChangeShapeType="1"/>
            <a:stCxn id="14" idx="2"/>
          </p:cNvCxnSpPr>
          <p:nvPr/>
        </p:nvCxnSpPr>
        <p:spPr bwMode="auto">
          <a:xfrm flipH="1">
            <a:off x="4745041" y="2649614"/>
            <a:ext cx="381178" cy="1420"/>
          </a:xfrm>
          <a:prstGeom prst="line">
            <a:avLst/>
          </a:prstGeom>
          <a:noFill/>
          <a:ln w="38100">
            <a:solidFill>
              <a:srgbClr val="00AC00"/>
            </a:solidFill>
            <a:miter lim="800000"/>
            <a:headEnd/>
            <a:tailEnd/>
          </a:ln>
        </p:spPr>
      </p:cxnSp>
      <p:cxnSp>
        <p:nvCxnSpPr>
          <p:cNvPr id="19" name="25 Conector recto"/>
          <p:cNvCxnSpPr>
            <a:cxnSpLocks noChangeShapeType="1"/>
          </p:cNvCxnSpPr>
          <p:nvPr/>
        </p:nvCxnSpPr>
        <p:spPr bwMode="auto">
          <a:xfrm flipH="1" flipV="1">
            <a:off x="5188567" y="2646775"/>
            <a:ext cx="221054" cy="100809"/>
          </a:xfrm>
          <a:prstGeom prst="line">
            <a:avLst/>
          </a:prstGeom>
          <a:noFill/>
          <a:ln w="38100">
            <a:solidFill>
              <a:srgbClr val="00AC00"/>
            </a:solidFill>
            <a:miter lim="800000"/>
            <a:headEnd/>
            <a:tailEnd/>
          </a:ln>
        </p:spPr>
      </p:cxnSp>
      <p:cxnSp>
        <p:nvCxnSpPr>
          <p:cNvPr id="20" name="25 Conector recto"/>
          <p:cNvCxnSpPr>
            <a:cxnSpLocks noChangeShapeType="1"/>
          </p:cNvCxnSpPr>
          <p:nvPr/>
        </p:nvCxnSpPr>
        <p:spPr bwMode="auto">
          <a:xfrm>
            <a:off x="3727624" y="2037667"/>
            <a:ext cx="63766" cy="366317"/>
          </a:xfrm>
          <a:prstGeom prst="line">
            <a:avLst/>
          </a:prstGeom>
          <a:noFill/>
          <a:ln w="19050">
            <a:solidFill>
              <a:srgbClr val="FF0000"/>
            </a:solidFill>
            <a:miter lim="800000"/>
            <a:headEnd/>
            <a:tailEnd/>
          </a:ln>
        </p:spPr>
      </p:cxnSp>
      <p:cxnSp>
        <p:nvCxnSpPr>
          <p:cNvPr id="21" name="25 Conector recto"/>
          <p:cNvCxnSpPr>
            <a:cxnSpLocks noChangeShapeType="1"/>
            <a:stCxn id="25" idx="0"/>
            <a:endCxn id="24" idx="5"/>
          </p:cNvCxnSpPr>
          <p:nvPr/>
        </p:nvCxnSpPr>
        <p:spPr bwMode="auto">
          <a:xfrm flipH="1" flipV="1">
            <a:off x="3637516" y="1799508"/>
            <a:ext cx="90107" cy="258037"/>
          </a:xfrm>
          <a:prstGeom prst="line">
            <a:avLst/>
          </a:prstGeom>
          <a:noFill/>
          <a:ln w="38100">
            <a:solidFill>
              <a:schemeClr val="tx1"/>
            </a:solidFill>
            <a:miter lim="800000"/>
            <a:headEnd/>
            <a:tailEnd/>
          </a:ln>
        </p:spPr>
      </p:cxnSp>
      <p:cxnSp>
        <p:nvCxnSpPr>
          <p:cNvPr id="22" name="25 Conector recto"/>
          <p:cNvCxnSpPr>
            <a:cxnSpLocks noChangeShapeType="1"/>
          </p:cNvCxnSpPr>
          <p:nvPr/>
        </p:nvCxnSpPr>
        <p:spPr bwMode="auto">
          <a:xfrm flipH="1">
            <a:off x="3634101" y="1651472"/>
            <a:ext cx="348586" cy="113587"/>
          </a:xfrm>
          <a:prstGeom prst="line">
            <a:avLst/>
          </a:prstGeom>
          <a:noFill/>
          <a:ln w="38100">
            <a:solidFill>
              <a:srgbClr val="00AC00"/>
            </a:solidFill>
            <a:miter lim="800000"/>
            <a:headEnd/>
            <a:tailEnd/>
          </a:ln>
        </p:spPr>
      </p:cxnSp>
      <p:cxnSp>
        <p:nvCxnSpPr>
          <p:cNvPr id="23" name="25 Conector recto"/>
          <p:cNvCxnSpPr>
            <a:cxnSpLocks noChangeShapeType="1"/>
          </p:cNvCxnSpPr>
          <p:nvPr/>
        </p:nvCxnSpPr>
        <p:spPr bwMode="auto">
          <a:xfrm flipH="1" flipV="1">
            <a:off x="4531072" y="1925500"/>
            <a:ext cx="501119" cy="150852"/>
          </a:xfrm>
          <a:prstGeom prst="line">
            <a:avLst/>
          </a:prstGeom>
          <a:noFill/>
          <a:ln w="38100">
            <a:solidFill>
              <a:srgbClr val="00AC00"/>
            </a:solidFill>
            <a:miter lim="800000"/>
            <a:headEnd/>
            <a:tailEnd/>
          </a:ln>
        </p:spPr>
      </p:cxnSp>
      <p:sp>
        <p:nvSpPr>
          <p:cNvPr id="24" name="Elipse 28"/>
          <p:cNvSpPr/>
          <p:nvPr/>
        </p:nvSpPr>
        <p:spPr>
          <a:xfrm>
            <a:off x="3583088" y="1743761"/>
            <a:ext cx="63766" cy="65312"/>
          </a:xfrm>
          <a:prstGeom prst="ellipse">
            <a:avLst/>
          </a:prstGeom>
          <a:solidFill>
            <a:schemeClr val="bg1"/>
          </a:solidFill>
          <a:ln w="28575">
            <a:solidFill>
              <a:srgbClr val="00CC00"/>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Elipse 28"/>
          <p:cNvSpPr/>
          <p:nvPr/>
        </p:nvSpPr>
        <p:spPr>
          <a:xfrm flipV="1">
            <a:off x="3707785" y="2016369"/>
            <a:ext cx="39676" cy="41176"/>
          </a:xfrm>
          <a:prstGeom prst="ellipse">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Elipse 28"/>
          <p:cNvSpPr/>
          <p:nvPr/>
        </p:nvSpPr>
        <p:spPr>
          <a:xfrm>
            <a:off x="4743624" y="1973774"/>
            <a:ext cx="63765" cy="63893"/>
          </a:xfrm>
          <a:prstGeom prst="ellipse">
            <a:avLst/>
          </a:prstGeom>
          <a:solidFill>
            <a:schemeClr val="bg1"/>
          </a:solidFill>
          <a:ln w="28575">
            <a:solidFill>
              <a:srgbClr val="00CC00"/>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CuadroTexto 40"/>
          <p:cNvSpPr txBox="1">
            <a:spLocks noChangeArrowheads="1"/>
          </p:cNvSpPr>
          <p:nvPr/>
        </p:nvSpPr>
        <p:spPr bwMode="auto">
          <a:xfrm>
            <a:off x="3155149" y="1651472"/>
            <a:ext cx="660329" cy="22007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000" b="1" i="0" u="none" strike="noStrike" kern="1200" cap="none" spc="0" normalizeH="0" baseline="0" noProof="0">
                <a:ln>
                  <a:noFill/>
                </a:ln>
                <a:solidFill>
                  <a:srgbClr val="006C31"/>
                </a:solidFill>
                <a:effectLst/>
                <a:uLnTx/>
                <a:uFillTx/>
                <a:latin typeface="Arial Narrow" pitchFamily="34" charset="0"/>
                <a:ea typeface="+mn-ea"/>
                <a:cs typeface="+mn-cs"/>
              </a:rPr>
              <a:t>RODEO</a:t>
            </a:r>
          </a:p>
        </p:txBody>
      </p:sp>
      <p:sp>
        <p:nvSpPr>
          <p:cNvPr id="28" name="CuadroTexto 40"/>
          <p:cNvSpPr txBox="1">
            <a:spLocks noChangeArrowheads="1"/>
          </p:cNvSpPr>
          <p:nvPr/>
        </p:nvSpPr>
        <p:spPr bwMode="auto">
          <a:xfrm rot="21411109">
            <a:off x="4053716" y="2418046"/>
            <a:ext cx="787861" cy="2308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900" b="1" i="0" u="none" strike="noStrike" kern="1200" cap="none" spc="0" normalizeH="0" baseline="0" noProof="0" dirty="0">
                <a:ln>
                  <a:noFill/>
                </a:ln>
                <a:solidFill>
                  <a:srgbClr val="70AD47">
                    <a:lumMod val="75000"/>
                  </a:srgbClr>
                </a:solidFill>
                <a:effectLst/>
                <a:uLnTx/>
                <a:uFillTx/>
                <a:latin typeface="Arial Narrow" pitchFamily="34" charset="0"/>
                <a:ea typeface="+mn-ea"/>
                <a:cs typeface="+mn-cs"/>
              </a:rPr>
              <a:t>CHARLONE</a:t>
            </a:r>
          </a:p>
        </p:txBody>
      </p:sp>
      <p:sp>
        <p:nvSpPr>
          <p:cNvPr id="29" name="CuadroTexto 40"/>
          <p:cNvSpPr txBox="1">
            <a:spLocks noChangeArrowheads="1"/>
          </p:cNvSpPr>
          <p:nvPr/>
        </p:nvSpPr>
        <p:spPr bwMode="auto">
          <a:xfrm>
            <a:off x="5409622" y="3187732"/>
            <a:ext cx="787860" cy="24877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900" b="1" i="0" u="none" strike="noStrike" kern="1200" cap="none" spc="0" normalizeH="0" baseline="0" noProof="0" dirty="0">
                <a:ln>
                  <a:noFill/>
                </a:ln>
                <a:solidFill>
                  <a:prstClr val="black"/>
                </a:solidFill>
                <a:effectLst/>
                <a:uLnTx/>
                <a:uFillTx/>
                <a:latin typeface="Arial Narrow" pitchFamily="34" charset="0"/>
                <a:ea typeface="+mn-ea"/>
                <a:cs typeface="+mn-cs"/>
              </a:rPr>
              <a:t>VIVORATÁ</a:t>
            </a:r>
          </a:p>
        </p:txBody>
      </p:sp>
      <p:sp>
        <p:nvSpPr>
          <p:cNvPr id="30" name="CuadroTexto 40"/>
          <p:cNvSpPr txBox="1">
            <a:spLocks noChangeArrowheads="1"/>
          </p:cNvSpPr>
          <p:nvPr/>
        </p:nvSpPr>
        <p:spPr bwMode="auto">
          <a:xfrm>
            <a:off x="4783505" y="2436790"/>
            <a:ext cx="497373" cy="2308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900" b="1" i="0" u="none" strike="noStrike" kern="1200" cap="none" spc="0" normalizeH="0" baseline="0" noProof="0" dirty="0">
                <a:ln>
                  <a:noFill/>
                </a:ln>
                <a:solidFill>
                  <a:srgbClr val="70AD47">
                    <a:lumMod val="75000"/>
                  </a:srgbClr>
                </a:solidFill>
                <a:effectLst/>
                <a:uLnTx/>
                <a:uFillTx/>
                <a:latin typeface="Arial Narrow" pitchFamily="34" charset="0"/>
                <a:ea typeface="+mn-ea"/>
                <a:cs typeface="+mn-cs"/>
              </a:rPr>
              <a:t>JUNÍN</a:t>
            </a:r>
          </a:p>
        </p:txBody>
      </p:sp>
      <p:sp>
        <p:nvSpPr>
          <p:cNvPr id="31" name="CuadroTexto 40"/>
          <p:cNvSpPr txBox="1">
            <a:spLocks noChangeArrowheads="1"/>
          </p:cNvSpPr>
          <p:nvPr/>
        </p:nvSpPr>
        <p:spPr bwMode="auto">
          <a:xfrm rot="17722823">
            <a:off x="4486738" y="1386004"/>
            <a:ext cx="944190" cy="3693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900" b="1" i="0" u="none" strike="noStrike" kern="1200" cap="none" spc="0" normalizeH="0" baseline="0" noProof="0" dirty="0">
                <a:ln>
                  <a:noFill/>
                </a:ln>
                <a:solidFill>
                  <a:srgbClr val="70AD47">
                    <a:lumMod val="75000"/>
                  </a:srgbClr>
                </a:solidFill>
                <a:effectLst/>
                <a:uLnTx/>
                <a:uFillTx/>
                <a:latin typeface="Arial Narrow" pitchFamily="34" charset="0"/>
                <a:ea typeface="+mn-ea"/>
                <a:cs typeface="+mn-cs"/>
              </a:rPr>
              <a:t>SAN FRANCISCO</a:t>
            </a:r>
          </a:p>
        </p:txBody>
      </p:sp>
      <p:sp>
        <p:nvSpPr>
          <p:cNvPr id="32" name="Elipse 28"/>
          <p:cNvSpPr/>
          <p:nvPr/>
        </p:nvSpPr>
        <p:spPr>
          <a:xfrm>
            <a:off x="5333103" y="2714927"/>
            <a:ext cx="62349" cy="65312"/>
          </a:xfrm>
          <a:prstGeom prst="ellipse">
            <a:avLst/>
          </a:prstGeom>
          <a:solidFill>
            <a:schemeClr val="bg1"/>
          </a:solidFill>
          <a:ln w="28575">
            <a:solidFill>
              <a:srgbClr val="00CC00"/>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CuadroTexto 40"/>
          <p:cNvSpPr txBox="1">
            <a:spLocks noChangeArrowheads="1"/>
          </p:cNvSpPr>
          <p:nvPr/>
        </p:nvSpPr>
        <p:spPr bwMode="auto">
          <a:xfrm>
            <a:off x="4855513" y="2653330"/>
            <a:ext cx="715593" cy="21544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800" b="1" i="0" u="none" strike="noStrike" kern="1200" cap="none" spc="0" normalizeH="0" baseline="0" noProof="0" dirty="0">
                <a:ln>
                  <a:noFill/>
                </a:ln>
                <a:solidFill>
                  <a:srgbClr val="70AD47">
                    <a:lumMod val="75000"/>
                  </a:srgbClr>
                </a:solidFill>
                <a:effectLst/>
                <a:uLnTx/>
                <a:uFillTx/>
                <a:latin typeface="Arial Narrow" pitchFamily="34" charset="0"/>
                <a:ea typeface="+mn-ea"/>
                <a:cs typeface="+mn-cs"/>
              </a:rPr>
              <a:t>PLOMER</a:t>
            </a:r>
          </a:p>
        </p:txBody>
      </p:sp>
      <p:grpSp>
        <p:nvGrpSpPr>
          <p:cNvPr id="35" name="9 Grupo"/>
          <p:cNvGrpSpPr>
            <a:grpSpLocks/>
          </p:cNvGrpSpPr>
          <p:nvPr/>
        </p:nvGrpSpPr>
        <p:grpSpPr bwMode="auto">
          <a:xfrm>
            <a:off x="5445047" y="1199965"/>
            <a:ext cx="357088" cy="136304"/>
            <a:chOff x="5358809" y="1268762"/>
            <a:chExt cx="400710" cy="152400"/>
          </a:xfrm>
        </p:grpSpPr>
        <p:cxnSp>
          <p:nvCxnSpPr>
            <p:cNvPr id="36" name="25 Conector recto"/>
            <p:cNvCxnSpPr>
              <a:cxnSpLocks noChangeShapeType="1"/>
            </p:cNvCxnSpPr>
            <p:nvPr/>
          </p:nvCxnSpPr>
          <p:spPr bwMode="auto">
            <a:xfrm flipH="1">
              <a:off x="5358809" y="1268762"/>
              <a:ext cx="248309" cy="60308"/>
            </a:xfrm>
            <a:prstGeom prst="line">
              <a:avLst/>
            </a:prstGeom>
            <a:noFill/>
            <a:ln w="38100">
              <a:solidFill>
                <a:schemeClr val="tx1"/>
              </a:solidFill>
              <a:miter lim="800000"/>
              <a:headEnd/>
              <a:tailEnd/>
            </a:ln>
          </p:spPr>
        </p:cxnSp>
        <p:cxnSp>
          <p:nvCxnSpPr>
            <p:cNvPr id="37" name="25 Conector recto"/>
            <p:cNvCxnSpPr>
              <a:cxnSpLocks noChangeShapeType="1"/>
            </p:cNvCxnSpPr>
            <p:nvPr/>
          </p:nvCxnSpPr>
          <p:spPr bwMode="auto">
            <a:xfrm flipH="1" flipV="1">
              <a:off x="5582093" y="1275907"/>
              <a:ext cx="177426" cy="145255"/>
            </a:xfrm>
            <a:prstGeom prst="line">
              <a:avLst/>
            </a:prstGeom>
            <a:noFill/>
            <a:ln w="38100">
              <a:solidFill>
                <a:schemeClr val="tx1"/>
              </a:solidFill>
              <a:miter lim="800000"/>
              <a:headEnd/>
              <a:tailEnd/>
            </a:ln>
          </p:spPr>
        </p:cxnSp>
      </p:grpSp>
      <p:sp>
        <p:nvSpPr>
          <p:cNvPr id="39" name="1 Flecha abajo"/>
          <p:cNvSpPr/>
          <p:nvPr/>
        </p:nvSpPr>
        <p:spPr>
          <a:xfrm rot="5400000">
            <a:off x="5607892" y="968768"/>
            <a:ext cx="112167" cy="23664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CuadroTexto 40"/>
          <p:cNvSpPr txBox="1">
            <a:spLocks noChangeArrowheads="1"/>
          </p:cNvSpPr>
          <p:nvPr/>
        </p:nvSpPr>
        <p:spPr bwMode="auto">
          <a:xfrm>
            <a:off x="5762458" y="940135"/>
            <a:ext cx="707091" cy="27544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1" i="0" u="none" strike="noStrike" kern="1200" cap="none" spc="0" normalizeH="0" baseline="0" noProof="0">
                <a:ln>
                  <a:noFill/>
                </a:ln>
                <a:solidFill>
                  <a:prstClr val="black"/>
                </a:solidFill>
                <a:effectLst/>
                <a:uLnTx/>
                <a:uFillTx/>
                <a:latin typeface="Arial Narrow" pitchFamily="34" charset="0"/>
                <a:ea typeface="+mn-ea"/>
                <a:cs typeface="+mn-cs"/>
              </a:rPr>
              <a:t>900 MW</a:t>
            </a:r>
          </a:p>
        </p:txBody>
      </p:sp>
      <p:sp>
        <p:nvSpPr>
          <p:cNvPr id="43" name="66 Flecha abajo"/>
          <p:cNvSpPr/>
          <p:nvPr/>
        </p:nvSpPr>
        <p:spPr>
          <a:xfrm rot="14451062">
            <a:off x="4548656" y="3461298"/>
            <a:ext cx="129205" cy="24939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68 Flecha abajo"/>
          <p:cNvSpPr/>
          <p:nvPr/>
        </p:nvSpPr>
        <p:spPr>
          <a:xfrm rot="5072267" flipV="1">
            <a:off x="4056256" y="2689224"/>
            <a:ext cx="116426" cy="255063"/>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69 Flecha abajo"/>
          <p:cNvSpPr/>
          <p:nvPr/>
        </p:nvSpPr>
        <p:spPr>
          <a:xfrm rot="4320000">
            <a:off x="3702713" y="1509014"/>
            <a:ext cx="113587" cy="23664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CuadroTexto 40"/>
          <p:cNvSpPr txBox="1">
            <a:spLocks noChangeArrowheads="1"/>
          </p:cNvSpPr>
          <p:nvPr/>
        </p:nvSpPr>
        <p:spPr bwMode="auto">
          <a:xfrm rot="20108770">
            <a:off x="4426213" y="3529911"/>
            <a:ext cx="783609" cy="27544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1" i="0" u="none" strike="noStrike" kern="1200" cap="none" spc="0" normalizeH="0" baseline="0" noProof="0">
                <a:ln>
                  <a:noFill/>
                </a:ln>
                <a:solidFill>
                  <a:prstClr val="black"/>
                </a:solidFill>
                <a:effectLst/>
                <a:uLnTx/>
                <a:uFillTx/>
                <a:latin typeface="Arial Narrow" pitchFamily="34" charset="0"/>
                <a:ea typeface="+mn-ea"/>
                <a:cs typeface="+mn-cs"/>
              </a:rPr>
              <a:t>1000 MW</a:t>
            </a:r>
          </a:p>
        </p:txBody>
      </p:sp>
      <p:sp>
        <p:nvSpPr>
          <p:cNvPr id="48" name="CuadroTexto 40"/>
          <p:cNvSpPr txBox="1">
            <a:spLocks noChangeArrowheads="1"/>
          </p:cNvSpPr>
          <p:nvPr/>
        </p:nvSpPr>
        <p:spPr bwMode="auto">
          <a:xfrm rot="21115310">
            <a:off x="3890581" y="2818101"/>
            <a:ext cx="694338" cy="27544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1" i="0" u="none" strike="noStrike" kern="1200" cap="none" spc="0" normalizeH="0" baseline="0" noProof="0">
                <a:ln>
                  <a:noFill/>
                </a:ln>
                <a:solidFill>
                  <a:prstClr val="black"/>
                </a:solidFill>
                <a:effectLst/>
                <a:uLnTx/>
                <a:uFillTx/>
                <a:latin typeface="Arial Narrow" pitchFamily="34" charset="0"/>
                <a:ea typeface="+mn-ea"/>
                <a:cs typeface="+mn-cs"/>
              </a:rPr>
              <a:t>900 MW</a:t>
            </a:r>
          </a:p>
        </p:txBody>
      </p:sp>
      <p:sp>
        <p:nvSpPr>
          <p:cNvPr id="49" name="CuadroTexto 40"/>
          <p:cNvSpPr txBox="1">
            <a:spLocks noChangeArrowheads="1"/>
          </p:cNvSpPr>
          <p:nvPr/>
        </p:nvSpPr>
        <p:spPr bwMode="auto">
          <a:xfrm rot="20589118">
            <a:off x="3435719" y="1252499"/>
            <a:ext cx="759520" cy="27544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1" i="0" u="none" strike="noStrike" kern="1200" cap="none" spc="0" normalizeH="0" baseline="0" noProof="0">
                <a:ln>
                  <a:noFill/>
                </a:ln>
                <a:solidFill>
                  <a:prstClr val="black"/>
                </a:solidFill>
                <a:effectLst/>
                <a:uLnTx/>
                <a:uFillTx/>
                <a:latin typeface="Arial Narrow" pitchFamily="34" charset="0"/>
                <a:ea typeface="+mn-ea"/>
                <a:cs typeface="+mn-cs"/>
              </a:rPr>
              <a:t>600 MW</a:t>
            </a:r>
          </a:p>
        </p:txBody>
      </p:sp>
      <p:cxnSp>
        <p:nvCxnSpPr>
          <p:cNvPr id="50" name="25 Conector recto"/>
          <p:cNvCxnSpPr>
            <a:cxnSpLocks noChangeShapeType="1"/>
          </p:cNvCxnSpPr>
          <p:nvPr/>
        </p:nvCxnSpPr>
        <p:spPr bwMode="auto">
          <a:xfrm>
            <a:off x="4329856" y="3627880"/>
            <a:ext cx="51013" cy="590651"/>
          </a:xfrm>
          <a:prstGeom prst="line">
            <a:avLst/>
          </a:prstGeom>
          <a:noFill/>
          <a:ln w="38100">
            <a:solidFill>
              <a:srgbClr val="00AC00"/>
            </a:solidFill>
            <a:miter lim="800000"/>
            <a:headEnd/>
            <a:tailEnd/>
          </a:ln>
        </p:spPr>
      </p:cxnSp>
      <p:sp>
        <p:nvSpPr>
          <p:cNvPr id="52" name="Elipse 28"/>
          <p:cNvSpPr/>
          <p:nvPr/>
        </p:nvSpPr>
        <p:spPr>
          <a:xfrm>
            <a:off x="4098882" y="4742448"/>
            <a:ext cx="63766" cy="63893"/>
          </a:xfrm>
          <a:prstGeom prst="ellipse">
            <a:avLst/>
          </a:prstGeom>
          <a:solidFill>
            <a:schemeClr val="bg1"/>
          </a:solidFill>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CuadroTexto 40"/>
          <p:cNvSpPr txBox="1">
            <a:spLocks noChangeArrowheads="1"/>
          </p:cNvSpPr>
          <p:nvPr/>
        </p:nvSpPr>
        <p:spPr bwMode="auto">
          <a:xfrm>
            <a:off x="4139976" y="4661518"/>
            <a:ext cx="787861" cy="22007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000" b="1" i="0" u="none" strike="noStrike" kern="1200" cap="none" spc="0" normalizeH="0" baseline="0" noProof="0" dirty="0">
                <a:ln>
                  <a:noFill/>
                </a:ln>
                <a:solidFill>
                  <a:prstClr val="black"/>
                </a:solidFill>
                <a:effectLst/>
                <a:uLnTx/>
                <a:uFillTx/>
                <a:latin typeface="Arial Narrow" pitchFamily="34" charset="0"/>
                <a:ea typeface="+mn-ea"/>
                <a:cs typeface="+mn-cs"/>
              </a:rPr>
              <a:t>COMODORO</a:t>
            </a:r>
          </a:p>
        </p:txBody>
      </p:sp>
      <p:sp>
        <p:nvSpPr>
          <p:cNvPr id="57" name="2 Título"/>
          <p:cNvSpPr>
            <a:spLocks noGrp="1"/>
          </p:cNvSpPr>
          <p:nvPr>
            <p:ph type="title"/>
          </p:nvPr>
        </p:nvSpPr>
        <p:spPr>
          <a:xfrm>
            <a:off x="335360" y="0"/>
            <a:ext cx="2160240" cy="645305"/>
          </a:xfrm>
        </p:spPr>
        <p:txBody>
          <a:bodyPr>
            <a:normAutofit/>
          </a:bodyPr>
          <a:lstStyle/>
          <a:p>
            <a:r>
              <a:rPr lang="es-AR" sz="2800" dirty="0" smtClean="0">
                <a:latin typeface="+mn-lt"/>
              </a:rPr>
              <a:t>Evaluación</a:t>
            </a:r>
            <a:endParaRPr lang="es-AR" dirty="0">
              <a:latin typeface="+mn-lt"/>
            </a:endParaRPr>
          </a:p>
        </p:txBody>
      </p:sp>
      <p:sp>
        <p:nvSpPr>
          <p:cNvPr id="54"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40125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p:bldP spid="12" grpId="0" animBg="1"/>
      <p:bldP spid="13" grpId="0" animBg="1"/>
      <p:bldP spid="14" grpId="0" animBg="1"/>
      <p:bldP spid="24" grpId="0" animBg="1"/>
      <p:bldP spid="25" grpId="0" animBg="1"/>
      <p:bldP spid="26" grpId="0" animBg="1"/>
      <p:bldP spid="27" grpId="0"/>
      <p:bldP spid="28" grpId="0"/>
      <p:bldP spid="29" grpId="0"/>
      <p:bldP spid="30" grpId="0"/>
      <p:bldP spid="31" grpId="0"/>
      <p:bldP spid="32" grpId="0" animBg="1"/>
      <p:bldP spid="33" grpId="0"/>
      <p:bldP spid="39" grpId="0" animBg="1"/>
      <p:bldP spid="40" grpId="0"/>
      <p:bldP spid="43" grpId="0" animBg="1"/>
      <p:bldP spid="44" grpId="0" animBg="1"/>
      <p:bldP spid="45" grpId="0" animBg="1"/>
      <p:bldP spid="47" grpId="0"/>
      <p:bldP spid="48" grpId="0"/>
      <p:bldP spid="49" grpId="0"/>
      <p:bldP spid="52" grpId="0" animBg="1"/>
      <p:bldP spid="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a:bodyPr>
          <a:lstStyle/>
          <a:p>
            <a:r>
              <a:rPr lang="es-AR" sz="2800" dirty="0" smtClean="0">
                <a:latin typeface="+mn-lt"/>
              </a:rPr>
              <a:t>Plan del Transporte Eléctrico – Necesidades  </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559680933"/>
              </p:ext>
            </p:extLst>
          </p:nvPr>
        </p:nvGraphicFramePr>
        <p:xfrm>
          <a:off x="1055440" y="908720"/>
          <a:ext cx="10153128" cy="5076564"/>
        </p:xfrm>
        <a:graphic>
          <a:graphicData uri="http://schemas.openxmlformats.org/drawingml/2006/table">
            <a:tbl>
              <a:tblPr>
                <a:tableStyleId>{5C22544A-7EE6-4342-B048-85BDC9FD1C3A}</a:tableStyleId>
              </a:tblPr>
              <a:tblGrid>
                <a:gridCol w="5573050">
                  <a:extLst>
                    <a:ext uri="{9D8B030D-6E8A-4147-A177-3AD203B41FA5}">
                      <a16:colId xmlns:a16="http://schemas.microsoft.com/office/drawing/2014/main" xmlns="" val="20000"/>
                    </a:ext>
                  </a:extLst>
                </a:gridCol>
                <a:gridCol w="1278449">
                  <a:extLst>
                    <a:ext uri="{9D8B030D-6E8A-4147-A177-3AD203B41FA5}">
                      <a16:colId xmlns:a16="http://schemas.microsoft.com/office/drawing/2014/main" xmlns="" val="20001"/>
                    </a:ext>
                  </a:extLst>
                </a:gridCol>
                <a:gridCol w="2072827">
                  <a:extLst>
                    <a:ext uri="{9D8B030D-6E8A-4147-A177-3AD203B41FA5}">
                      <a16:colId xmlns:a16="http://schemas.microsoft.com/office/drawing/2014/main" xmlns="" val="20002"/>
                    </a:ext>
                  </a:extLst>
                </a:gridCol>
                <a:gridCol w="1228802">
                  <a:extLst>
                    <a:ext uri="{9D8B030D-6E8A-4147-A177-3AD203B41FA5}">
                      <a16:colId xmlns:a16="http://schemas.microsoft.com/office/drawing/2014/main" xmlns="" val="20003"/>
                    </a:ext>
                  </a:extLst>
                </a:gridCol>
              </a:tblGrid>
              <a:tr h="576064">
                <a:tc>
                  <a:txBody>
                    <a:bodyPr/>
                    <a:lstStyle/>
                    <a:p>
                      <a:pPr algn="ctr" rtl="0" fontAlgn="ctr"/>
                      <a:r>
                        <a:rPr lang="es-AR" sz="1800" b="1" u="none" strike="noStrike" dirty="0">
                          <a:effectLst/>
                        </a:rPr>
                        <a:t>DESCRIPCION</a:t>
                      </a:r>
                      <a:endParaRPr lang="es-AR" sz="1400" b="1" i="0" u="none" strike="noStrike" dirty="0">
                        <a:solidFill>
                          <a:srgbClr val="000000"/>
                        </a:solidFill>
                        <a:effectLst/>
                        <a:latin typeface="Arial"/>
                      </a:endParaRPr>
                    </a:p>
                  </a:txBody>
                  <a:tcPr marL="7064" marR="7064" marT="7064" marB="0" anchor="ctr"/>
                </a:tc>
                <a:tc>
                  <a:txBody>
                    <a:bodyPr/>
                    <a:lstStyle/>
                    <a:p>
                      <a:pPr algn="ctr" rtl="0" fontAlgn="ctr"/>
                      <a:r>
                        <a:rPr lang="es-AR" sz="1600" b="1" u="none" strike="noStrike" dirty="0" smtClean="0">
                          <a:effectLst/>
                        </a:rPr>
                        <a:t>LEAT</a:t>
                      </a:r>
                    </a:p>
                    <a:p>
                      <a:pPr algn="ctr" rtl="0" fontAlgn="ctr"/>
                      <a:r>
                        <a:rPr lang="es-AR" sz="1400" b="1" u="none" strike="noStrike" dirty="0" smtClean="0">
                          <a:effectLst/>
                        </a:rPr>
                        <a:t>(km</a:t>
                      </a:r>
                      <a:r>
                        <a:rPr lang="es-AR" sz="1400" b="1" u="none" strike="noStrike" dirty="0">
                          <a:effectLst/>
                        </a:rPr>
                        <a:t>)</a:t>
                      </a:r>
                      <a:endParaRPr lang="es-AR" sz="1400" b="1" i="0" u="none" strike="noStrike" dirty="0">
                        <a:solidFill>
                          <a:srgbClr val="000000"/>
                        </a:solidFill>
                        <a:effectLst/>
                        <a:latin typeface="Arial"/>
                      </a:endParaRPr>
                    </a:p>
                  </a:txBody>
                  <a:tcPr marL="7064" marR="7064" marT="7064" marB="0" anchor="ctr"/>
                </a:tc>
                <a:tc>
                  <a:txBody>
                    <a:bodyPr/>
                    <a:lstStyle/>
                    <a:p>
                      <a:pPr algn="ctr" rtl="0" fontAlgn="ctr"/>
                      <a:r>
                        <a:rPr lang="es-AR" sz="1600" b="1" u="none" strike="noStrike" dirty="0" smtClean="0">
                          <a:effectLst/>
                        </a:rPr>
                        <a:t>Transformación</a:t>
                      </a:r>
                      <a:endParaRPr lang="es-AR" sz="1400" b="1" u="none" strike="noStrike" dirty="0" smtClean="0">
                        <a:effectLst/>
                      </a:endParaRPr>
                    </a:p>
                    <a:p>
                      <a:pPr algn="ctr" rtl="0" fontAlgn="ctr"/>
                      <a:r>
                        <a:rPr lang="es-AR" sz="1400" b="1" u="none" strike="noStrike" dirty="0" smtClean="0">
                          <a:effectLst/>
                        </a:rPr>
                        <a:t>(MVA</a:t>
                      </a:r>
                      <a:r>
                        <a:rPr lang="es-AR" sz="1400" b="1" u="none" strike="noStrike" dirty="0">
                          <a:effectLst/>
                        </a:rPr>
                        <a:t>)</a:t>
                      </a:r>
                      <a:endParaRPr lang="es-AR" sz="1400" b="1" i="0" u="none" strike="noStrike" dirty="0">
                        <a:solidFill>
                          <a:srgbClr val="000000"/>
                        </a:solidFill>
                        <a:effectLst/>
                        <a:latin typeface="Arial"/>
                      </a:endParaRPr>
                    </a:p>
                  </a:txBody>
                  <a:tcPr marL="7064" marR="7064" marT="7064" marB="0" anchor="ctr"/>
                </a:tc>
                <a:tc>
                  <a:txBody>
                    <a:bodyPr/>
                    <a:lstStyle/>
                    <a:p>
                      <a:pPr algn="ctr" rtl="0" fontAlgn="ctr"/>
                      <a:r>
                        <a:rPr lang="es-AR" sz="1800" b="1" u="none" strike="noStrike" dirty="0">
                          <a:effectLst/>
                        </a:rPr>
                        <a:t>Inversión </a:t>
                      </a:r>
                      <a:endParaRPr lang="es-AR" sz="1400" b="1" u="none" strike="noStrike" dirty="0" smtClean="0">
                        <a:effectLst/>
                      </a:endParaRPr>
                    </a:p>
                    <a:p>
                      <a:pPr algn="ctr" rtl="0" fontAlgn="ctr"/>
                      <a:r>
                        <a:rPr lang="es-AR" sz="1400" b="1" u="none" strike="noStrike" dirty="0" smtClean="0">
                          <a:effectLst/>
                        </a:rPr>
                        <a:t>(</a:t>
                      </a:r>
                      <a:r>
                        <a:rPr lang="es-AR" sz="1400" b="1" u="none" strike="noStrike" dirty="0">
                          <a:effectLst/>
                        </a:rPr>
                        <a:t>MM U$D)</a:t>
                      </a:r>
                      <a:endParaRPr lang="es-AR" sz="1400" b="1" i="0" u="none" strike="noStrike" dirty="0">
                        <a:solidFill>
                          <a:srgbClr val="000000"/>
                        </a:solidFill>
                        <a:effectLst/>
                        <a:latin typeface="Arial"/>
                      </a:endParaRPr>
                    </a:p>
                  </a:txBody>
                  <a:tcPr marL="7064" marR="7064" marT="7064" marB="0" anchor="ctr"/>
                </a:tc>
                <a:extLst>
                  <a:ext uri="{0D108BD9-81ED-4DB2-BD59-A6C34878D82A}">
                    <a16:rowId xmlns:a16="http://schemas.microsoft.com/office/drawing/2014/main" xmlns="" val="10000"/>
                  </a:ext>
                </a:extLst>
              </a:tr>
              <a:tr h="450050">
                <a:tc>
                  <a:txBody>
                    <a:bodyPr/>
                    <a:lstStyle/>
                    <a:p>
                      <a:pPr algn="ctr" rtl="0" fontAlgn="ctr"/>
                      <a:r>
                        <a:rPr lang="es-AR" sz="1400" u="none" strike="noStrike" dirty="0">
                          <a:effectLst/>
                        </a:rPr>
                        <a:t>LEAT RIO DIAMANTE/CHARLONE  + ET CHARLONE</a:t>
                      </a:r>
                      <a:endParaRPr lang="es-AR" sz="14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dirty="0">
                          <a:effectLst/>
                        </a:rPr>
                        <a:t>490</a:t>
                      </a:r>
                      <a:endParaRPr lang="es-AR" sz="20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600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480</a:t>
                      </a:r>
                      <a:endParaRPr lang="es-AR" sz="2000" b="0" i="0" u="none" strike="noStrike">
                        <a:solidFill>
                          <a:srgbClr val="000000"/>
                        </a:solidFill>
                        <a:effectLst/>
                        <a:latin typeface="Arial"/>
                      </a:endParaRPr>
                    </a:p>
                  </a:txBody>
                  <a:tcPr marL="7064" marR="7064" marT="7064" marB="0" anchor="ctr"/>
                </a:tc>
                <a:extLst>
                  <a:ext uri="{0D108BD9-81ED-4DB2-BD59-A6C34878D82A}">
                    <a16:rowId xmlns:a16="http://schemas.microsoft.com/office/drawing/2014/main" xmlns="" val="10001"/>
                  </a:ext>
                </a:extLst>
              </a:tr>
              <a:tr h="450050">
                <a:tc>
                  <a:txBody>
                    <a:bodyPr/>
                    <a:lstStyle/>
                    <a:p>
                      <a:pPr algn="ctr" rtl="0" fontAlgn="ctr"/>
                      <a:r>
                        <a:rPr lang="es-AR" sz="1400" u="none" strike="noStrike" dirty="0">
                          <a:effectLst/>
                        </a:rPr>
                        <a:t>LEAT ATUCHA / BELGRANO II + ET BELGRANO II</a:t>
                      </a:r>
                      <a:endParaRPr lang="es-AR" sz="14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35</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 </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80</a:t>
                      </a:r>
                      <a:endParaRPr lang="es-AR" sz="2000" b="0" i="0" u="none" strike="noStrike">
                        <a:solidFill>
                          <a:srgbClr val="000000"/>
                        </a:solidFill>
                        <a:effectLst/>
                        <a:latin typeface="Arial"/>
                      </a:endParaRPr>
                    </a:p>
                  </a:txBody>
                  <a:tcPr marL="7064" marR="7064" marT="7064" marB="0" anchor="ctr"/>
                </a:tc>
                <a:extLst>
                  <a:ext uri="{0D108BD9-81ED-4DB2-BD59-A6C34878D82A}">
                    <a16:rowId xmlns:a16="http://schemas.microsoft.com/office/drawing/2014/main" xmlns="" val="10002"/>
                  </a:ext>
                </a:extLst>
              </a:tr>
              <a:tr h="450050">
                <a:tc>
                  <a:txBody>
                    <a:bodyPr/>
                    <a:lstStyle/>
                    <a:p>
                      <a:pPr algn="ctr" rtl="0" fontAlgn="ctr"/>
                      <a:r>
                        <a:rPr lang="es-AR" sz="1400" u="none" strike="noStrike" dirty="0">
                          <a:effectLst/>
                        </a:rPr>
                        <a:t>LEAT BELGRANO II / SMITH + ET SMITH</a:t>
                      </a:r>
                      <a:endParaRPr lang="es-AR" sz="14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100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1.600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170</a:t>
                      </a:r>
                      <a:endParaRPr lang="es-AR" sz="2000" b="0" i="0" u="none" strike="noStrike">
                        <a:solidFill>
                          <a:srgbClr val="000000"/>
                        </a:solidFill>
                        <a:effectLst/>
                        <a:latin typeface="Arial"/>
                      </a:endParaRPr>
                    </a:p>
                  </a:txBody>
                  <a:tcPr marL="7064" marR="7064" marT="7064" marB="0" anchor="ctr"/>
                </a:tc>
                <a:extLst>
                  <a:ext uri="{0D108BD9-81ED-4DB2-BD59-A6C34878D82A}">
                    <a16:rowId xmlns:a16="http://schemas.microsoft.com/office/drawing/2014/main" xmlns="" val="10003"/>
                  </a:ext>
                </a:extLst>
              </a:tr>
              <a:tr h="450050">
                <a:tc>
                  <a:txBody>
                    <a:bodyPr/>
                    <a:lstStyle/>
                    <a:p>
                      <a:pPr algn="ctr" rtl="0" fontAlgn="ctr"/>
                      <a:r>
                        <a:rPr lang="es-AR" sz="1400" u="none" strike="noStrike" dirty="0">
                          <a:effectLst/>
                        </a:rPr>
                        <a:t>LEAT ATUCHA II / PLOMER + ET PLOMER + DOBLE LEAT 35 km (anillo GBA)</a:t>
                      </a:r>
                      <a:endParaRPr lang="es-AR" sz="14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130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800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190</a:t>
                      </a:r>
                      <a:endParaRPr lang="es-AR" sz="2000" b="0" i="0" u="none" strike="noStrike">
                        <a:solidFill>
                          <a:srgbClr val="000000"/>
                        </a:solidFill>
                        <a:effectLst/>
                        <a:latin typeface="Arial"/>
                      </a:endParaRPr>
                    </a:p>
                  </a:txBody>
                  <a:tcPr marL="7064" marR="7064" marT="7064" marB="0" anchor="ctr"/>
                </a:tc>
                <a:extLst>
                  <a:ext uri="{0D108BD9-81ED-4DB2-BD59-A6C34878D82A}">
                    <a16:rowId xmlns:a16="http://schemas.microsoft.com/office/drawing/2014/main" xmlns="" val="10004"/>
                  </a:ext>
                </a:extLst>
              </a:tr>
              <a:tr h="450050">
                <a:tc>
                  <a:txBody>
                    <a:bodyPr/>
                    <a:lstStyle/>
                    <a:p>
                      <a:pPr algn="ctr" rtl="0" fontAlgn="ctr"/>
                      <a:r>
                        <a:rPr lang="es-AR" sz="1400" u="none" strike="noStrike" dirty="0">
                          <a:effectLst/>
                        </a:rPr>
                        <a:t>LEAT CHARLONE / JUNÍN / PLOMER + ET JUNIN</a:t>
                      </a:r>
                      <a:endParaRPr lang="es-AR" sz="14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415</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600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420</a:t>
                      </a:r>
                      <a:endParaRPr lang="es-AR" sz="2000" b="0" i="0" u="none" strike="noStrike">
                        <a:solidFill>
                          <a:srgbClr val="000000"/>
                        </a:solidFill>
                        <a:effectLst/>
                        <a:latin typeface="Arial"/>
                      </a:endParaRPr>
                    </a:p>
                  </a:txBody>
                  <a:tcPr marL="7064" marR="7064" marT="7064" marB="0" anchor="ctr"/>
                </a:tc>
                <a:extLst>
                  <a:ext uri="{0D108BD9-81ED-4DB2-BD59-A6C34878D82A}">
                    <a16:rowId xmlns:a16="http://schemas.microsoft.com/office/drawing/2014/main" xmlns="" val="10005"/>
                  </a:ext>
                </a:extLst>
              </a:tr>
              <a:tr h="450050">
                <a:tc>
                  <a:txBody>
                    <a:bodyPr/>
                    <a:lstStyle/>
                    <a:p>
                      <a:pPr algn="ctr" rtl="0" fontAlgn="ctr"/>
                      <a:r>
                        <a:rPr lang="es-AR" sz="1400" u="none" strike="noStrike" dirty="0">
                          <a:effectLst/>
                        </a:rPr>
                        <a:t>LEAT PTO MADRYN / CHOELE </a:t>
                      </a:r>
                      <a:r>
                        <a:rPr lang="es-AR" sz="1400" u="none" strike="noStrike" dirty="0" smtClean="0">
                          <a:effectLst/>
                        </a:rPr>
                        <a:t>CHOEL </a:t>
                      </a:r>
                      <a:r>
                        <a:rPr lang="es-AR" sz="1400" u="none" strike="noStrike" dirty="0">
                          <a:effectLst/>
                        </a:rPr>
                        <a:t>+ LEAT VIVORATÁ / PLOMER</a:t>
                      </a:r>
                      <a:endParaRPr lang="es-AR" sz="14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705</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dirty="0">
                          <a:effectLst/>
                        </a:rPr>
                        <a:t> </a:t>
                      </a:r>
                      <a:endParaRPr lang="es-AR" sz="20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600</a:t>
                      </a:r>
                      <a:endParaRPr lang="es-AR" sz="2000" b="0" i="0" u="none" strike="noStrike">
                        <a:solidFill>
                          <a:srgbClr val="000000"/>
                        </a:solidFill>
                        <a:effectLst/>
                        <a:latin typeface="Arial"/>
                      </a:endParaRPr>
                    </a:p>
                  </a:txBody>
                  <a:tcPr marL="7064" marR="7064" marT="7064" marB="0" anchor="ctr"/>
                </a:tc>
                <a:extLst>
                  <a:ext uri="{0D108BD9-81ED-4DB2-BD59-A6C34878D82A}">
                    <a16:rowId xmlns:a16="http://schemas.microsoft.com/office/drawing/2014/main" xmlns="" val="10006"/>
                  </a:ext>
                </a:extLst>
              </a:tr>
              <a:tr h="450050">
                <a:tc>
                  <a:txBody>
                    <a:bodyPr/>
                    <a:lstStyle/>
                    <a:p>
                      <a:pPr algn="ctr" rtl="0" fontAlgn="ctr"/>
                      <a:r>
                        <a:rPr lang="fr-FR" sz="1400" u="none" strike="noStrike" dirty="0">
                          <a:effectLst/>
                        </a:rPr>
                        <a:t>LEAT RODEO / LA RIOJA SUR + ET RODEO + ET LA RIOJA SUR</a:t>
                      </a:r>
                      <a:endParaRPr lang="fr-FR" sz="14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300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300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300</a:t>
                      </a:r>
                      <a:endParaRPr lang="es-AR" sz="2000" b="0" i="0" u="none" strike="noStrike">
                        <a:solidFill>
                          <a:srgbClr val="000000"/>
                        </a:solidFill>
                        <a:effectLst/>
                        <a:latin typeface="Arial"/>
                      </a:endParaRPr>
                    </a:p>
                  </a:txBody>
                  <a:tcPr marL="7064" marR="7064" marT="7064" marB="0" anchor="ctr"/>
                </a:tc>
                <a:extLst>
                  <a:ext uri="{0D108BD9-81ED-4DB2-BD59-A6C34878D82A}">
                    <a16:rowId xmlns:a16="http://schemas.microsoft.com/office/drawing/2014/main" xmlns="" val="10007"/>
                  </a:ext>
                </a:extLst>
              </a:tr>
              <a:tr h="450050">
                <a:tc>
                  <a:txBody>
                    <a:bodyPr/>
                    <a:lstStyle/>
                    <a:p>
                      <a:pPr algn="ctr" rtl="0" fontAlgn="ctr"/>
                      <a:r>
                        <a:rPr lang="es-AR" sz="1400" u="none" strike="noStrike" dirty="0">
                          <a:effectLst/>
                        </a:rPr>
                        <a:t>LEAT CHOELE CHOEL / BAHÍA BLANCA</a:t>
                      </a:r>
                      <a:endParaRPr lang="es-AR" sz="14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340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 </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290</a:t>
                      </a:r>
                      <a:endParaRPr lang="es-AR" sz="2000" b="0" i="0" u="none" strike="noStrike">
                        <a:solidFill>
                          <a:srgbClr val="000000"/>
                        </a:solidFill>
                        <a:effectLst/>
                        <a:latin typeface="Arial"/>
                      </a:endParaRPr>
                    </a:p>
                  </a:txBody>
                  <a:tcPr marL="7064" marR="7064" marT="7064" marB="0" anchor="ctr"/>
                </a:tc>
                <a:extLst>
                  <a:ext uri="{0D108BD9-81ED-4DB2-BD59-A6C34878D82A}">
                    <a16:rowId xmlns:a16="http://schemas.microsoft.com/office/drawing/2014/main" xmlns="" val="10008"/>
                  </a:ext>
                </a:extLst>
              </a:tr>
              <a:tr h="450050">
                <a:tc>
                  <a:txBody>
                    <a:bodyPr/>
                    <a:lstStyle/>
                    <a:p>
                      <a:pPr algn="ctr" rtl="0" fontAlgn="ctr"/>
                      <a:r>
                        <a:rPr lang="es-AR" sz="1400" u="none" strike="noStrike" dirty="0">
                          <a:effectLst/>
                        </a:rPr>
                        <a:t>LEAT SANTO TOMÉ / SAN FRANCISCO / MALVINAS + ET SAN FRANCISCO</a:t>
                      </a:r>
                      <a:endParaRPr lang="es-AR" sz="1400" b="0" i="0" u="none" strike="noStrike" dirty="0">
                        <a:solidFill>
                          <a:srgbClr val="000000"/>
                        </a:solidFill>
                        <a:effectLst/>
                        <a:latin typeface="Arial"/>
                      </a:endParaRPr>
                    </a:p>
                  </a:txBody>
                  <a:tcPr marL="7064" marR="7064" marT="7064" marB="0" anchor="ctr"/>
                </a:tc>
                <a:tc>
                  <a:txBody>
                    <a:bodyPr/>
                    <a:lstStyle/>
                    <a:p>
                      <a:pPr algn="ctr" rtl="0" fontAlgn="ctr"/>
                      <a:r>
                        <a:rPr lang="es-AR" sz="2000" u="none" strike="noStrike">
                          <a:effectLst/>
                        </a:rPr>
                        <a:t>310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450</a:t>
                      </a:r>
                      <a:endParaRPr lang="es-AR" sz="2000" b="0" i="0" u="none" strike="noStrike">
                        <a:solidFill>
                          <a:srgbClr val="000000"/>
                        </a:solidFill>
                        <a:effectLst/>
                        <a:latin typeface="Arial"/>
                      </a:endParaRPr>
                    </a:p>
                  </a:txBody>
                  <a:tcPr marL="7064" marR="7064" marT="7064" marB="0" anchor="ctr"/>
                </a:tc>
                <a:tc>
                  <a:txBody>
                    <a:bodyPr/>
                    <a:lstStyle/>
                    <a:p>
                      <a:pPr algn="ctr" rtl="0" fontAlgn="ctr"/>
                      <a:r>
                        <a:rPr lang="es-AR" sz="2000" u="none" strike="noStrike">
                          <a:effectLst/>
                        </a:rPr>
                        <a:t>320</a:t>
                      </a:r>
                      <a:endParaRPr lang="es-AR" sz="2000" b="0" i="0" u="none" strike="noStrike">
                        <a:solidFill>
                          <a:srgbClr val="000000"/>
                        </a:solidFill>
                        <a:effectLst/>
                        <a:latin typeface="Arial"/>
                      </a:endParaRPr>
                    </a:p>
                  </a:txBody>
                  <a:tcPr marL="7064" marR="7064" marT="7064" marB="0" anchor="ctr"/>
                </a:tc>
                <a:extLst>
                  <a:ext uri="{0D108BD9-81ED-4DB2-BD59-A6C34878D82A}">
                    <a16:rowId xmlns:a16="http://schemas.microsoft.com/office/drawing/2014/main" xmlns="" val="10009"/>
                  </a:ext>
                </a:extLst>
              </a:tr>
              <a:tr h="450050">
                <a:tc>
                  <a:txBody>
                    <a:bodyPr/>
                    <a:lstStyle/>
                    <a:p>
                      <a:pPr algn="ctr" rtl="0" fontAlgn="ctr"/>
                      <a:r>
                        <a:rPr lang="es-AR" sz="2000" b="1" u="none" strike="noStrike" dirty="0">
                          <a:effectLst/>
                        </a:rPr>
                        <a:t>TOTAL</a:t>
                      </a:r>
                      <a:endParaRPr lang="es-AR" sz="2000" b="1" i="0" u="none" strike="noStrike" dirty="0">
                        <a:solidFill>
                          <a:srgbClr val="000000"/>
                        </a:solidFill>
                        <a:effectLst/>
                        <a:latin typeface="Arial"/>
                      </a:endParaRPr>
                    </a:p>
                  </a:txBody>
                  <a:tcPr marL="7064" marR="7064" marT="7064" marB="0" anchor="ctr"/>
                </a:tc>
                <a:tc>
                  <a:txBody>
                    <a:bodyPr/>
                    <a:lstStyle/>
                    <a:p>
                      <a:pPr algn="ctr" rtl="0" fontAlgn="ctr"/>
                      <a:r>
                        <a:rPr lang="es-AR" sz="2000" b="1" u="none" strike="noStrike" dirty="0">
                          <a:effectLst/>
                        </a:rPr>
                        <a:t>2.825</a:t>
                      </a:r>
                      <a:endParaRPr lang="es-AR" sz="2000" b="1" i="0" u="none" strike="noStrike" dirty="0">
                        <a:solidFill>
                          <a:srgbClr val="000000"/>
                        </a:solidFill>
                        <a:effectLst/>
                        <a:latin typeface="Arial"/>
                      </a:endParaRPr>
                    </a:p>
                  </a:txBody>
                  <a:tcPr marL="7064" marR="7064" marT="7064" marB="0" anchor="ctr"/>
                </a:tc>
                <a:tc>
                  <a:txBody>
                    <a:bodyPr/>
                    <a:lstStyle/>
                    <a:p>
                      <a:pPr algn="ctr" rtl="0" fontAlgn="ctr"/>
                      <a:r>
                        <a:rPr lang="es-AR" sz="2000" b="1" u="none" strike="noStrike" dirty="0">
                          <a:effectLst/>
                        </a:rPr>
                        <a:t>4.350</a:t>
                      </a:r>
                      <a:endParaRPr lang="es-AR" sz="2000" b="1" i="0" u="none" strike="noStrike" dirty="0">
                        <a:solidFill>
                          <a:srgbClr val="000000"/>
                        </a:solidFill>
                        <a:effectLst/>
                        <a:latin typeface="Arial"/>
                      </a:endParaRPr>
                    </a:p>
                  </a:txBody>
                  <a:tcPr marL="7064" marR="7064" marT="7064" marB="0" anchor="ctr"/>
                </a:tc>
                <a:tc>
                  <a:txBody>
                    <a:bodyPr/>
                    <a:lstStyle/>
                    <a:p>
                      <a:pPr algn="ctr" rtl="0" fontAlgn="ctr"/>
                      <a:r>
                        <a:rPr lang="es-AR" sz="2400" u="none" strike="noStrike" dirty="0">
                          <a:effectLst/>
                        </a:rPr>
                        <a:t>2.850</a:t>
                      </a:r>
                      <a:endParaRPr lang="es-AR" sz="2000" b="0" i="0" u="none" strike="noStrike" dirty="0">
                        <a:solidFill>
                          <a:srgbClr val="000000"/>
                        </a:solidFill>
                        <a:effectLst/>
                        <a:latin typeface="Arial"/>
                      </a:endParaRPr>
                    </a:p>
                  </a:txBody>
                  <a:tcPr marL="7064" marR="7064" marT="7064" marB="0" anchor="ctr"/>
                </a:tc>
                <a:extLst>
                  <a:ext uri="{0D108BD9-81ED-4DB2-BD59-A6C34878D82A}">
                    <a16:rowId xmlns:a16="http://schemas.microsoft.com/office/drawing/2014/main" xmlns="" val="10010"/>
                  </a:ext>
                </a:extLst>
              </a:tr>
            </a:tbl>
          </a:graphicData>
        </a:graphic>
      </p:graphicFrame>
      <p:sp>
        <p:nvSpPr>
          <p:cNvPr id="8"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173476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03512" y="836712"/>
            <a:ext cx="8928992" cy="3456384"/>
          </a:xfrm>
        </p:spPr>
        <p:txBody>
          <a:bodyPr>
            <a:noAutofit/>
          </a:bodyPr>
          <a:lstStyle/>
          <a:p>
            <a:pPr algn="ctr"/>
            <a:r>
              <a:rPr lang="es-AR" sz="5400" b="1" dirty="0" smtClean="0">
                <a:latin typeface="Arial" panose="020B0604020202020204" pitchFamily="34" charset="0"/>
                <a:cs typeface="Arial" panose="020B0604020202020204" pitchFamily="34" charset="0"/>
              </a:rPr>
              <a:t>Precios de la Energía y Potencia - Subsidios</a:t>
            </a:r>
            <a:br>
              <a:rPr lang="es-AR" sz="5400" b="1" dirty="0" smtClean="0">
                <a:latin typeface="Arial" panose="020B0604020202020204" pitchFamily="34" charset="0"/>
                <a:cs typeface="Arial" panose="020B0604020202020204" pitchFamily="34" charset="0"/>
              </a:rPr>
            </a:br>
            <a:endParaRPr lang="es-AR" sz="4800" b="1" dirty="0">
              <a:latin typeface="Arial" panose="020B0604020202020204" pitchFamily="34" charset="0"/>
              <a:cs typeface="Arial" panose="020B0604020202020204" pitchFamily="34" charset="0"/>
            </a:endParaRPr>
          </a:p>
        </p:txBody>
      </p:sp>
      <p:sp>
        <p:nvSpPr>
          <p:cNvPr id="4" name="3 Rectángulo"/>
          <p:cNvSpPr/>
          <p:nvPr/>
        </p:nvSpPr>
        <p:spPr>
          <a:xfrm>
            <a:off x="8832304" y="5085184"/>
            <a:ext cx="2952328" cy="12241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2 Subtítulo"/>
          <p:cNvSpPr txBox="1">
            <a:spLocks/>
          </p:cNvSpPr>
          <p:nvPr/>
        </p:nvSpPr>
        <p:spPr>
          <a:xfrm>
            <a:off x="7032105" y="5271911"/>
            <a:ext cx="4464496" cy="10374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lang="es-ES_tradnl" sz="2000" b="0" i="0" u="none" strike="noStrike" kern="1200" cap="none" baseline="0">
                <a:solidFill>
                  <a:schemeClr val="bg1"/>
                </a:solidFill>
                <a:latin typeface="Roboto Medium" pitchFamily="2" charset="0"/>
                <a:ea typeface="Roboto Medium" pitchFamily="2" charset="0"/>
                <a:cs typeface="Roboto Medium" pitchFamily="2" charset="0"/>
                <a:sym typeface="Arial"/>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a:buNone/>
              <a:tabLst/>
              <a:defRPr/>
            </a:pPr>
            <a:endPar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endParaRPr>
          </a:p>
          <a:p>
            <a:pPr marL="0" marR="0" lvl="0" indent="0" algn="r" defTabSz="914400" rtl="0" eaLnBrk="1" fontAlgn="auto" latinLnBrk="0" hangingPunct="1">
              <a:lnSpc>
                <a:spcPct val="90000"/>
              </a:lnSpc>
              <a:spcBef>
                <a:spcPts val="0"/>
              </a:spcBef>
              <a:spcAft>
                <a:spcPts val="0"/>
              </a:spcAft>
              <a:buClrTx/>
              <a:buSzTx/>
              <a:buFont typeface="Arial"/>
              <a:buNone/>
              <a:tabLst/>
              <a:defRPr/>
            </a:pPr>
            <a:r>
              <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rPr>
              <a:t>Secretaría de Energía Eléctrica</a:t>
            </a:r>
          </a:p>
        </p:txBody>
      </p:sp>
    </p:spTree>
    <p:extLst>
      <p:ext uri="{BB962C8B-B14F-4D97-AF65-F5344CB8AC3E}">
        <p14:creationId xmlns:p14="http://schemas.microsoft.com/office/powerpoint/2010/main" val="736563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35679" y="980728"/>
            <a:ext cx="11204937" cy="6001643"/>
          </a:xfrm>
          <a:prstGeom prst="rect">
            <a:avLst/>
          </a:prstGeom>
          <a:noFill/>
        </p:spPr>
        <p:txBody>
          <a:bodyPr wrap="square" rtlCol="0">
            <a:spAutoFit/>
          </a:bodyPr>
          <a:lstStyle/>
          <a:p>
            <a:pPr algn="ctr">
              <a:lnSpc>
                <a:spcPct val="200000"/>
              </a:lnSpc>
            </a:pPr>
            <a:r>
              <a:rPr lang="es-ES" sz="3200" dirty="0" smtClean="0">
                <a:latin typeface="+mn-lt"/>
              </a:rPr>
              <a:t>Costos del Mayorista =&gt; energía, potencia y transporte </a:t>
            </a:r>
          </a:p>
          <a:p>
            <a:pPr algn="ctr">
              <a:lnSpc>
                <a:spcPct val="200000"/>
              </a:lnSpc>
            </a:pPr>
            <a:r>
              <a:rPr lang="es-ES" sz="3200" dirty="0" smtClean="0">
                <a:latin typeface="+mn-lt"/>
              </a:rPr>
              <a:t>Precios por Tipo de Usuario - Componentes</a:t>
            </a:r>
          </a:p>
          <a:p>
            <a:pPr algn="ctr">
              <a:lnSpc>
                <a:spcPct val="200000"/>
              </a:lnSpc>
            </a:pPr>
            <a:r>
              <a:rPr lang="es-ES" sz="3200" dirty="0">
                <a:latin typeface="+mn-lt"/>
              </a:rPr>
              <a:t>Sendero de normalización tarifaria</a:t>
            </a:r>
          </a:p>
          <a:p>
            <a:pPr algn="ctr">
              <a:lnSpc>
                <a:spcPct val="200000"/>
              </a:lnSpc>
            </a:pPr>
            <a:r>
              <a:rPr lang="es-ES" sz="3200" dirty="0" smtClean="0">
                <a:latin typeface="+mn-lt"/>
              </a:rPr>
              <a:t>Tarifa Social – Alcance y mecanismo</a:t>
            </a:r>
          </a:p>
          <a:p>
            <a:pPr algn="ctr">
              <a:lnSpc>
                <a:spcPct val="200000"/>
              </a:lnSpc>
            </a:pPr>
            <a:r>
              <a:rPr lang="es-ES" sz="3200" dirty="0" smtClean="0">
                <a:latin typeface="+mn-lt"/>
              </a:rPr>
              <a:t>Plan </a:t>
            </a:r>
            <a:r>
              <a:rPr lang="es-ES" sz="3200" dirty="0">
                <a:latin typeface="+mn-lt"/>
              </a:rPr>
              <a:t>Estímulo - </a:t>
            </a:r>
            <a:r>
              <a:rPr lang="es-ES" sz="3200" dirty="0" smtClean="0">
                <a:latin typeface="+mn-lt"/>
              </a:rPr>
              <a:t>Condición</a:t>
            </a:r>
            <a:endParaRPr lang="es-ES" sz="3200" dirty="0">
              <a:latin typeface="+mn-lt"/>
            </a:endParaRPr>
          </a:p>
          <a:p>
            <a:pPr algn="ctr">
              <a:lnSpc>
                <a:spcPct val="200000"/>
              </a:lnSpc>
            </a:pPr>
            <a:endParaRPr lang="es-ES" sz="3200" dirty="0" smtClean="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551384" y="92015"/>
            <a:ext cx="5554141" cy="528673"/>
          </a:xfrm>
        </p:spPr>
        <p:txBody>
          <a:bodyPr>
            <a:normAutofit fontScale="90000"/>
          </a:bodyPr>
          <a:lstStyle/>
          <a:p>
            <a:r>
              <a:rPr lang="es-AR" sz="3200" dirty="0" smtClean="0">
                <a:latin typeface="+mn-lt"/>
              </a:rPr>
              <a:t>Costos, Precios y Subsidios</a:t>
            </a:r>
            <a:endParaRPr lang="es-AR" sz="2800" dirty="0">
              <a:latin typeface="+mn-lt"/>
            </a:endParaRPr>
          </a:p>
        </p:txBody>
      </p:sp>
    </p:spTree>
    <p:extLst>
      <p:ext uri="{BB962C8B-B14F-4D97-AF65-F5344CB8AC3E}">
        <p14:creationId xmlns:p14="http://schemas.microsoft.com/office/powerpoint/2010/main" val="264078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551384" y="92015"/>
            <a:ext cx="5554141" cy="528673"/>
          </a:xfrm>
        </p:spPr>
        <p:txBody>
          <a:bodyPr>
            <a:normAutofit fontScale="90000"/>
          </a:bodyPr>
          <a:lstStyle/>
          <a:p>
            <a:r>
              <a:rPr lang="es-AR" sz="3200" dirty="0" smtClean="0">
                <a:latin typeface="+mn-lt"/>
              </a:rPr>
              <a:t>Costos del Mercado Mayorista</a:t>
            </a:r>
            <a:endParaRPr lang="es-AR" sz="2800" dirty="0">
              <a:latin typeface="+mn-lt"/>
            </a:endParaRPr>
          </a:p>
        </p:txBody>
      </p:sp>
      <p:sp>
        <p:nvSpPr>
          <p:cNvPr id="10" name="Content Placeholder 2"/>
          <p:cNvSpPr>
            <a:spLocks noGrp="1"/>
          </p:cNvSpPr>
          <p:nvPr>
            <p:ph idx="4294967295"/>
          </p:nvPr>
        </p:nvSpPr>
        <p:spPr>
          <a:xfrm>
            <a:off x="646251" y="692696"/>
            <a:ext cx="10562317" cy="5328592"/>
          </a:xfrm>
        </p:spPr>
        <p:txBody>
          <a:bodyPr>
            <a:noAutofit/>
          </a:bodyPr>
          <a:lstStyle/>
          <a:p>
            <a:pPr marL="230188" lvl="2" indent="-173038">
              <a:buFont typeface="Arial" charset="0"/>
              <a:buChar char="•"/>
            </a:pPr>
            <a:r>
              <a:rPr lang="es-AR" sz="2800" dirty="0" smtClean="0">
                <a:solidFill>
                  <a:schemeClr val="bg1">
                    <a:lumMod val="50000"/>
                  </a:schemeClr>
                </a:solidFill>
              </a:rPr>
              <a:t>Los costos de funcionamiento del Mercado Eléctrico Mayorista (MEM) varían en función de los costos y disponibilidad de combustibles, los de remuneración de la operación de la generación, los costos de incorporación de potencia y energía, de servicios adicionales y reserva de potencia, del transporte en AT y regional e impuestos y cargos específicos.</a:t>
            </a:r>
          </a:p>
          <a:p>
            <a:pPr marL="230188" lvl="2" indent="-173038">
              <a:buFont typeface="Arial" charset="0"/>
              <a:buChar char="•"/>
            </a:pPr>
            <a:r>
              <a:rPr lang="es-AR" sz="2800" dirty="0" smtClean="0">
                <a:solidFill>
                  <a:schemeClr val="bg1">
                    <a:lumMod val="50000"/>
                  </a:schemeClr>
                </a:solidFill>
              </a:rPr>
              <a:t>Los costos varían además en función de los aleatorios de demanda y generación hidroeléctrica así como estacionalmente y de la tasa de cambio.</a:t>
            </a:r>
          </a:p>
          <a:p>
            <a:pPr marL="230188" lvl="2" indent="-173038">
              <a:buFont typeface="Arial" charset="0"/>
              <a:buChar char="•"/>
            </a:pPr>
            <a:r>
              <a:rPr lang="es-AR" sz="2800" dirty="0" smtClean="0">
                <a:solidFill>
                  <a:schemeClr val="bg1">
                    <a:lumMod val="50000"/>
                  </a:schemeClr>
                </a:solidFill>
              </a:rPr>
              <a:t>Los precios estabilizados de compra de energía y potencia por parte de los Distribuidores tienen como objeto recuperar esos costos. La reducción progresiva de subsidios es un sendero de normalización gradual y previsible.</a:t>
            </a:r>
          </a:p>
        </p:txBody>
      </p:sp>
    </p:spTree>
    <p:extLst>
      <p:ext uri="{BB962C8B-B14F-4D97-AF65-F5344CB8AC3E}">
        <p14:creationId xmlns:p14="http://schemas.microsoft.com/office/powerpoint/2010/main" val="714371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03512" y="836712"/>
            <a:ext cx="8928992" cy="3456384"/>
          </a:xfrm>
        </p:spPr>
        <p:txBody>
          <a:bodyPr>
            <a:noAutofit/>
          </a:bodyPr>
          <a:lstStyle/>
          <a:p>
            <a:pPr algn="ctr"/>
            <a:r>
              <a:rPr lang="es-AR" sz="5400" b="1" dirty="0" smtClean="0">
                <a:latin typeface="Arial" panose="020B0604020202020204" pitchFamily="34" charset="0"/>
                <a:cs typeface="Arial" panose="020B0604020202020204" pitchFamily="34" charset="0"/>
              </a:rPr>
              <a:t>Gestión de la Normalización</a:t>
            </a:r>
            <a:br>
              <a:rPr lang="es-AR" sz="5400" b="1" dirty="0" smtClean="0">
                <a:latin typeface="Arial" panose="020B0604020202020204" pitchFamily="34" charset="0"/>
                <a:cs typeface="Arial" panose="020B0604020202020204" pitchFamily="34" charset="0"/>
              </a:rPr>
            </a:br>
            <a:r>
              <a:rPr lang="es-AR" sz="5400" b="1" dirty="0" smtClean="0">
                <a:latin typeface="Arial" panose="020B0604020202020204" pitchFamily="34" charset="0"/>
                <a:cs typeface="Arial" panose="020B0604020202020204" pitchFamily="34" charset="0"/>
              </a:rPr>
              <a:t/>
            </a:r>
            <a:br>
              <a:rPr lang="es-AR" sz="5400" b="1" dirty="0" smtClean="0">
                <a:latin typeface="Arial" panose="020B0604020202020204" pitchFamily="34" charset="0"/>
                <a:cs typeface="Arial" panose="020B0604020202020204" pitchFamily="34" charset="0"/>
              </a:rPr>
            </a:br>
            <a:r>
              <a:rPr lang="es-AR" sz="4000" b="1" dirty="0" smtClean="0">
                <a:latin typeface="Arial" panose="020B0604020202020204" pitchFamily="34" charset="0"/>
                <a:cs typeface="Arial" panose="020B0604020202020204" pitchFamily="34" charset="0"/>
              </a:rPr>
              <a:t>Primeros Resultados </a:t>
            </a:r>
            <a:endParaRPr lang="es-AR" sz="4800" b="1" dirty="0">
              <a:latin typeface="Arial" panose="020B0604020202020204" pitchFamily="34" charset="0"/>
              <a:cs typeface="Arial" panose="020B0604020202020204" pitchFamily="34" charset="0"/>
            </a:endParaRPr>
          </a:p>
        </p:txBody>
      </p:sp>
      <p:sp>
        <p:nvSpPr>
          <p:cNvPr id="4" name="3 Rectángulo"/>
          <p:cNvSpPr/>
          <p:nvPr/>
        </p:nvSpPr>
        <p:spPr>
          <a:xfrm>
            <a:off x="8832304" y="5085184"/>
            <a:ext cx="2952328" cy="12241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2 Subtítulo"/>
          <p:cNvSpPr txBox="1">
            <a:spLocks/>
          </p:cNvSpPr>
          <p:nvPr/>
        </p:nvSpPr>
        <p:spPr>
          <a:xfrm>
            <a:off x="7032105" y="5301208"/>
            <a:ext cx="4464496" cy="10374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lang="es-ES_tradnl" sz="2000" b="0" i="0" u="none" strike="noStrike" kern="1200" cap="none" baseline="0">
                <a:solidFill>
                  <a:schemeClr val="bg1"/>
                </a:solidFill>
                <a:latin typeface="Roboto Medium" pitchFamily="2" charset="0"/>
                <a:ea typeface="Roboto Medium" pitchFamily="2" charset="0"/>
                <a:cs typeface="Roboto Medium" pitchFamily="2" charset="0"/>
                <a:sym typeface="Arial"/>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a:buNone/>
              <a:tabLst/>
              <a:defRPr/>
            </a:pPr>
            <a:endPar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endParaRPr>
          </a:p>
          <a:p>
            <a:pPr marL="0" marR="0" lvl="0" indent="0" algn="r" defTabSz="914400" rtl="0" eaLnBrk="1" fontAlgn="auto" latinLnBrk="0" hangingPunct="1">
              <a:lnSpc>
                <a:spcPct val="90000"/>
              </a:lnSpc>
              <a:spcBef>
                <a:spcPts val="0"/>
              </a:spcBef>
              <a:spcAft>
                <a:spcPts val="0"/>
              </a:spcAft>
              <a:buClrTx/>
              <a:buSzTx/>
              <a:buFont typeface="Arial"/>
              <a:buNone/>
              <a:tabLst/>
              <a:defRPr/>
            </a:pPr>
            <a:r>
              <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rPr>
              <a:t>Secretaría de Energía Eléctrica</a:t>
            </a:r>
          </a:p>
        </p:txBody>
      </p:sp>
    </p:spTree>
    <p:extLst>
      <p:ext uri="{BB962C8B-B14F-4D97-AF65-F5344CB8AC3E}">
        <p14:creationId xmlns:p14="http://schemas.microsoft.com/office/powerpoint/2010/main" val="37159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551384" y="92015"/>
            <a:ext cx="5554141" cy="528673"/>
          </a:xfrm>
        </p:spPr>
        <p:txBody>
          <a:bodyPr>
            <a:normAutofit fontScale="90000"/>
          </a:bodyPr>
          <a:lstStyle/>
          <a:p>
            <a:r>
              <a:rPr lang="es-AR" sz="3200" dirty="0" smtClean="0">
                <a:latin typeface="+mn-lt"/>
              </a:rPr>
              <a:t>Costos del Mercado Mayorista</a:t>
            </a:r>
            <a:endParaRPr lang="es-AR" sz="2800" dirty="0">
              <a:latin typeface="+mn-lt"/>
            </a:endParaRPr>
          </a:p>
        </p:txBody>
      </p:sp>
      <p:pic>
        <p:nvPicPr>
          <p:cNvPr id="8" name="Imagen 7"/>
          <p:cNvPicPr>
            <a:picLocks noChangeAspect="1"/>
          </p:cNvPicPr>
          <p:nvPr/>
        </p:nvPicPr>
        <p:blipFill>
          <a:blip r:embed="rId2"/>
          <a:stretch>
            <a:fillRect/>
          </a:stretch>
        </p:blipFill>
        <p:spPr>
          <a:xfrm>
            <a:off x="767408" y="747386"/>
            <a:ext cx="10496803" cy="5720733"/>
          </a:xfrm>
          <a:prstGeom prst="rect">
            <a:avLst/>
          </a:prstGeom>
        </p:spPr>
      </p:pic>
      <p:sp>
        <p:nvSpPr>
          <p:cNvPr id="11" name="Rectángulo 10"/>
          <p:cNvSpPr/>
          <p:nvPr/>
        </p:nvSpPr>
        <p:spPr>
          <a:xfrm>
            <a:off x="1487488" y="1052736"/>
            <a:ext cx="3137445" cy="4752528"/>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AR" b="1" dirty="0" smtClean="0">
                <a:solidFill>
                  <a:schemeClr val="accent3"/>
                </a:solidFill>
              </a:rPr>
              <a:t>REAL</a:t>
            </a:r>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p:txBody>
      </p:sp>
      <p:sp>
        <p:nvSpPr>
          <p:cNvPr id="12" name="Rectángulo 11"/>
          <p:cNvSpPr/>
          <p:nvPr/>
        </p:nvSpPr>
        <p:spPr>
          <a:xfrm>
            <a:off x="4624933" y="1052736"/>
            <a:ext cx="6639278" cy="4752528"/>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AR" b="1" dirty="0" smtClean="0">
                <a:solidFill>
                  <a:schemeClr val="accent3"/>
                </a:solidFill>
              </a:rPr>
              <a:t>PROYECTADO</a:t>
            </a:r>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p:txBody>
      </p:sp>
    </p:spTree>
    <p:extLst>
      <p:ext uri="{BB962C8B-B14F-4D97-AF65-F5344CB8AC3E}">
        <p14:creationId xmlns:p14="http://schemas.microsoft.com/office/powerpoint/2010/main" val="1122980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551384" y="92015"/>
            <a:ext cx="5554141" cy="528673"/>
          </a:xfrm>
        </p:spPr>
        <p:txBody>
          <a:bodyPr>
            <a:normAutofit fontScale="90000"/>
          </a:bodyPr>
          <a:lstStyle/>
          <a:p>
            <a:r>
              <a:rPr lang="es-AR" sz="3200" dirty="0" smtClean="0">
                <a:latin typeface="+mn-lt"/>
              </a:rPr>
              <a:t>Costos del Mercado Mayorista</a:t>
            </a:r>
            <a:endParaRPr lang="es-AR" sz="2800" dirty="0">
              <a:latin typeface="+mn-lt"/>
            </a:endParaRPr>
          </a:p>
        </p:txBody>
      </p:sp>
      <p:graphicFrame>
        <p:nvGraphicFramePr>
          <p:cNvPr id="2" name="Tabla 1"/>
          <p:cNvGraphicFramePr>
            <a:graphicFrameLocks noGrp="1"/>
          </p:cNvGraphicFramePr>
          <p:nvPr>
            <p:extLst>
              <p:ext uri="{D42A27DB-BD31-4B8C-83A1-F6EECF244321}">
                <p14:modId xmlns:p14="http://schemas.microsoft.com/office/powerpoint/2010/main" val="52981486"/>
              </p:ext>
            </p:extLst>
          </p:nvPr>
        </p:nvGraphicFramePr>
        <p:xfrm>
          <a:off x="2567608" y="1340768"/>
          <a:ext cx="6840760" cy="2579760"/>
        </p:xfrm>
        <a:graphic>
          <a:graphicData uri="http://schemas.openxmlformats.org/drawingml/2006/table">
            <a:tbl>
              <a:tblPr/>
              <a:tblGrid>
                <a:gridCol w="1710190">
                  <a:extLst>
                    <a:ext uri="{9D8B030D-6E8A-4147-A177-3AD203B41FA5}">
                      <a16:colId xmlns:a16="http://schemas.microsoft.com/office/drawing/2014/main" xmlns="" val="1569080503"/>
                    </a:ext>
                  </a:extLst>
                </a:gridCol>
                <a:gridCol w="1710190">
                  <a:extLst>
                    <a:ext uri="{9D8B030D-6E8A-4147-A177-3AD203B41FA5}">
                      <a16:colId xmlns:a16="http://schemas.microsoft.com/office/drawing/2014/main" xmlns="" val="2000645826"/>
                    </a:ext>
                  </a:extLst>
                </a:gridCol>
                <a:gridCol w="1710190">
                  <a:extLst>
                    <a:ext uri="{9D8B030D-6E8A-4147-A177-3AD203B41FA5}">
                      <a16:colId xmlns:a16="http://schemas.microsoft.com/office/drawing/2014/main" xmlns="" val="959576679"/>
                    </a:ext>
                  </a:extLst>
                </a:gridCol>
                <a:gridCol w="1710190">
                  <a:extLst>
                    <a:ext uri="{9D8B030D-6E8A-4147-A177-3AD203B41FA5}">
                      <a16:colId xmlns:a16="http://schemas.microsoft.com/office/drawing/2014/main" xmlns="" val="3607597512"/>
                    </a:ext>
                  </a:extLst>
                </a:gridCol>
              </a:tblGrid>
              <a:tr h="520913">
                <a:tc>
                  <a:txBody>
                    <a:bodyPr/>
                    <a:lstStyle/>
                    <a:p>
                      <a:pPr algn="l" fontAlgn="b"/>
                      <a:endParaRPr lang="es-AR" sz="2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FCE4D6"/>
                      </a:solidFill>
                      <a:prstDash val="solid"/>
                      <a:round/>
                      <a:headEnd type="none" w="med" len="med"/>
                      <a:tailEnd type="none" w="med" len="med"/>
                    </a:lnB>
                  </a:tcPr>
                </a:tc>
                <a:tc gridSpan="3">
                  <a:txBody>
                    <a:bodyPr/>
                    <a:lstStyle/>
                    <a:p>
                      <a:pPr algn="ctr" fontAlgn="b"/>
                      <a:r>
                        <a:rPr lang="es-AR" sz="2800" b="1" i="0" u="none" strike="noStrike" dirty="0">
                          <a:solidFill>
                            <a:srgbClr val="000000"/>
                          </a:solidFill>
                          <a:effectLst/>
                          <a:latin typeface="Calibri" panose="020F0502020204030204" pitchFamily="34" charset="0"/>
                        </a:rPr>
                        <a:t>COSTO MONÓMICO - PEST ECO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xmlns="" val="1744868496"/>
                  </a:ext>
                </a:extLst>
              </a:tr>
              <a:tr h="520913">
                <a:tc>
                  <a:txBody>
                    <a:bodyPr/>
                    <a:lstStyle/>
                    <a:p>
                      <a:pPr algn="ctr" fontAlgn="ctr"/>
                      <a:r>
                        <a:rPr lang="es-AR" sz="2800" b="1" i="1" u="none" strike="noStrike">
                          <a:solidFill>
                            <a:srgbClr val="FFFFFF"/>
                          </a:solidFill>
                          <a:effectLst/>
                          <a:latin typeface="Calibri" panose="020F0502020204030204" pitchFamily="34" charset="0"/>
                        </a:rPr>
                        <a:t>UNIDAD</a:t>
                      </a:r>
                    </a:p>
                  </a:txBody>
                  <a:tcPr marL="0" marR="0" marT="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FCE4D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s-AR" sz="2400" b="1" i="0" u="none" strike="noStrike">
                          <a:solidFill>
                            <a:srgbClr val="FFFFFF"/>
                          </a:solidFill>
                          <a:effectLst/>
                          <a:latin typeface="Calibri" panose="020F0502020204030204" pitchFamily="34" charset="0"/>
                        </a:rPr>
                        <a:t>real 2016</a:t>
                      </a:r>
                    </a:p>
                  </a:txBody>
                  <a:tcPr marL="0" marR="0" marT="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s-AR" sz="2400" b="1" i="0" u="none" strike="noStrike">
                          <a:solidFill>
                            <a:srgbClr val="FFFFFF"/>
                          </a:solidFill>
                          <a:effectLst/>
                          <a:latin typeface="Calibri" panose="020F0502020204030204" pitchFamily="34" charset="0"/>
                        </a:rPr>
                        <a:t>estim 2017</a:t>
                      </a:r>
                    </a:p>
                  </a:txBody>
                  <a:tcPr marL="0" marR="0" marT="0" marB="0" anchor="ctr">
                    <a:lnL w="6350" cap="flat" cmpd="sng" algn="ctr">
                      <a:solidFill>
                        <a:srgbClr val="C65911"/>
                      </a:solidFill>
                      <a:prstDash val="solid"/>
                      <a:round/>
                      <a:headEnd type="none" w="med" len="med"/>
                      <a:tailEnd type="none" w="med" len="med"/>
                    </a:lnL>
                    <a:lnR w="6350" cap="flat" cmpd="sng" algn="ctr">
                      <a:solidFill>
                        <a:srgbClr val="C6591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tc>
                  <a:txBody>
                    <a:bodyPr/>
                    <a:lstStyle/>
                    <a:p>
                      <a:pPr algn="ctr" fontAlgn="ctr"/>
                      <a:r>
                        <a:rPr lang="es-AR" sz="2400" b="1" i="0" u="none" strike="noStrike">
                          <a:solidFill>
                            <a:srgbClr val="FFFFFF"/>
                          </a:solidFill>
                          <a:effectLst/>
                          <a:latin typeface="Calibri" panose="020F0502020204030204" pitchFamily="34" charset="0"/>
                        </a:rPr>
                        <a:t>proy 2018</a:t>
                      </a:r>
                    </a:p>
                  </a:txBody>
                  <a:tcPr marL="0" marR="0" marT="0" marB="0" anchor="ctr">
                    <a:lnL w="6350" cap="flat" cmpd="sng" algn="ctr">
                      <a:solidFill>
                        <a:srgbClr val="C6591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F4F"/>
                    </a:solidFill>
                  </a:tcPr>
                </a:tc>
                <a:extLst>
                  <a:ext uri="{0D108BD9-81ED-4DB2-BD59-A6C34878D82A}">
                    <a16:rowId xmlns:a16="http://schemas.microsoft.com/office/drawing/2014/main" xmlns="" val="2238476673"/>
                  </a:ext>
                </a:extLst>
              </a:tr>
              <a:tr h="520913">
                <a:tc>
                  <a:txBody>
                    <a:bodyPr/>
                    <a:lstStyle/>
                    <a:p>
                      <a:pPr algn="ctr" fontAlgn="ctr"/>
                      <a:r>
                        <a:rPr lang="es-AR" sz="1600" b="0" i="0" u="none" strike="noStrike" dirty="0" err="1">
                          <a:solidFill>
                            <a:srgbClr val="000000"/>
                          </a:solidFill>
                          <a:effectLst/>
                          <a:latin typeface="Calibri" panose="020F0502020204030204" pitchFamily="34" charset="0"/>
                        </a:rPr>
                        <a:t>u$s</a:t>
                      </a:r>
                      <a:r>
                        <a:rPr lang="es-AR" sz="1600" b="0" i="0" u="none" strike="noStrike" dirty="0">
                          <a:solidFill>
                            <a:srgbClr val="000000"/>
                          </a:solidFill>
                          <a:effectLst/>
                          <a:latin typeface="Calibri" panose="020F0502020204030204" pitchFamily="34" charset="0"/>
                        </a:rPr>
                        <a:t>/</a:t>
                      </a:r>
                      <a:r>
                        <a:rPr lang="es-AR" sz="1600" b="0" i="0" u="none" strike="noStrike" dirty="0" err="1">
                          <a:solidFill>
                            <a:srgbClr val="000000"/>
                          </a:solidFill>
                          <a:effectLst/>
                          <a:latin typeface="Calibri" panose="020F0502020204030204" pitchFamily="34" charset="0"/>
                        </a:rPr>
                        <a:t>MWh</a:t>
                      </a:r>
                      <a:endParaRPr lang="es-AR"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AR" sz="2400" b="0" i="0" u="none" strike="noStrike">
                          <a:solidFill>
                            <a:srgbClr val="000000"/>
                          </a:solidFill>
                          <a:effectLst/>
                          <a:latin typeface="Calibri" panose="020F0502020204030204" pitchFamily="34" charset="0"/>
                        </a:rPr>
                        <a:t>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2400" b="0" i="0" u="none" strike="noStrike">
                          <a:solidFill>
                            <a:srgbClr val="000000"/>
                          </a:solidFill>
                          <a:effectLst/>
                          <a:latin typeface="Calibri" panose="020F0502020204030204" pitchFamily="34" charset="0"/>
                        </a:rPr>
                        <a:t>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2400" b="0" i="0" u="none" strike="noStrike" dirty="0" smtClean="0">
                          <a:solidFill>
                            <a:srgbClr val="000000"/>
                          </a:solidFill>
                          <a:effectLst/>
                          <a:latin typeface="Calibri" panose="020F0502020204030204" pitchFamily="34" charset="0"/>
                        </a:rPr>
                        <a:t>74,8</a:t>
                      </a:r>
                      <a:endParaRPr lang="es-AR" sz="2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8332453"/>
                  </a:ext>
                </a:extLst>
              </a:tr>
              <a:tr h="520913">
                <a:tc>
                  <a:txBody>
                    <a:bodyPr/>
                    <a:lstStyle/>
                    <a:p>
                      <a:pPr algn="ctr" fontAlgn="ctr"/>
                      <a:r>
                        <a:rPr lang="es-AR" sz="1600" b="0" i="0" u="none" strike="noStrike" dirty="0">
                          <a:solidFill>
                            <a:srgbClr val="000000"/>
                          </a:solidFill>
                          <a:effectLst/>
                          <a:latin typeface="Calibri" panose="020F0502020204030204" pitchFamily="34" charset="0"/>
                        </a:rPr>
                        <a:t>$/</a:t>
                      </a:r>
                      <a:r>
                        <a:rPr lang="es-AR" sz="1600" b="0" i="0" u="none" strike="noStrike" dirty="0" err="1">
                          <a:solidFill>
                            <a:srgbClr val="000000"/>
                          </a:solidFill>
                          <a:effectLst/>
                          <a:latin typeface="Calibri" panose="020F0502020204030204" pitchFamily="34" charset="0"/>
                        </a:rPr>
                        <a:t>MWh</a:t>
                      </a:r>
                      <a:endParaRPr lang="es-AR"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AR" sz="2400" b="0" i="0" u="none" strike="noStrike">
                          <a:solidFill>
                            <a:srgbClr val="000000"/>
                          </a:solidFill>
                          <a:effectLst/>
                          <a:latin typeface="Calibri" panose="020F0502020204030204" pitchFamily="34" charset="0"/>
                        </a:rPr>
                        <a:t>1100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2400" b="0" i="0" u="none" strike="noStrike">
                          <a:solidFill>
                            <a:srgbClr val="000000"/>
                          </a:solidFill>
                          <a:effectLst/>
                          <a:latin typeface="Calibri" panose="020F0502020204030204" pitchFamily="34" charset="0"/>
                        </a:rPr>
                        <a:t>1250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2400" b="0" i="0" u="none" strike="noStrike" dirty="0" smtClean="0">
                          <a:solidFill>
                            <a:srgbClr val="000000"/>
                          </a:solidFill>
                          <a:effectLst/>
                          <a:latin typeface="Calibri" panose="020F0502020204030204" pitchFamily="34" charset="0"/>
                        </a:rPr>
                        <a:t>1440</a:t>
                      </a:r>
                      <a:endParaRPr lang="es-AR" sz="2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9903549"/>
                  </a:ext>
                </a:extLst>
              </a:tr>
              <a:tr h="496108">
                <a:tc>
                  <a:txBody>
                    <a:bodyPr/>
                    <a:lstStyle/>
                    <a:p>
                      <a:pPr algn="ctr" fontAlgn="ctr"/>
                      <a:r>
                        <a:rPr lang="es-AR" sz="1600" b="0" i="0" u="none" strike="noStrike" dirty="0" smtClean="0">
                          <a:solidFill>
                            <a:srgbClr val="000000"/>
                          </a:solidFill>
                          <a:effectLst/>
                          <a:latin typeface="Calibri" panose="020F0502020204030204" pitchFamily="34" charset="0"/>
                        </a:rPr>
                        <a:t>Tasa $ </a:t>
                      </a:r>
                      <a:r>
                        <a:rPr lang="es-AR" sz="1600" b="0" i="0" u="none" strike="noStrike" dirty="0">
                          <a:solidFill>
                            <a:srgbClr val="000000"/>
                          </a:solidFill>
                          <a:effectLst/>
                          <a:latin typeface="Calibri" panose="020F0502020204030204" pitchFamily="34" charset="0"/>
                        </a:rPr>
                        <a:t>/ </a:t>
                      </a:r>
                      <a:r>
                        <a:rPr lang="es-AR" sz="1600" b="0" i="0" u="none" strike="noStrike" dirty="0" err="1">
                          <a:solidFill>
                            <a:srgbClr val="000000"/>
                          </a:solidFill>
                          <a:effectLst/>
                          <a:latin typeface="Calibri" panose="020F0502020204030204" pitchFamily="34" charset="0"/>
                        </a:rPr>
                        <a:t>u$s</a:t>
                      </a:r>
                      <a:endParaRPr lang="es-AR"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s-AR" sz="2400" b="0" i="0" u="none" strike="noStrike">
                          <a:solidFill>
                            <a:srgbClr val="000000"/>
                          </a:solidFill>
                          <a:effectLst/>
                          <a:latin typeface="Calibri" panose="020F0502020204030204" pitchFamily="34"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2400" b="0" i="0" u="none" strike="noStrike">
                          <a:solidFill>
                            <a:srgbClr val="000000"/>
                          </a:solidFill>
                          <a:effectLst/>
                          <a:latin typeface="Calibri" panose="020F050202020403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2400" b="0" i="0" u="none" strike="noStrike" dirty="0" smtClean="0">
                          <a:solidFill>
                            <a:srgbClr val="000000"/>
                          </a:solidFill>
                          <a:effectLst/>
                          <a:latin typeface="Calibri" panose="020F0502020204030204" pitchFamily="34" charset="0"/>
                        </a:rPr>
                        <a:t>19,3</a:t>
                      </a:r>
                      <a:endParaRPr lang="es-AR" sz="2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4429974"/>
                  </a:ext>
                </a:extLst>
              </a:tr>
            </a:tbl>
          </a:graphicData>
        </a:graphic>
      </p:graphicFrame>
      <p:sp>
        <p:nvSpPr>
          <p:cNvPr id="8" name="Content Placeholder 2"/>
          <p:cNvSpPr>
            <a:spLocks noGrp="1"/>
          </p:cNvSpPr>
          <p:nvPr>
            <p:ph idx="4294967295"/>
          </p:nvPr>
        </p:nvSpPr>
        <p:spPr>
          <a:xfrm>
            <a:off x="646251" y="4725144"/>
            <a:ext cx="10562317" cy="1296144"/>
          </a:xfrm>
        </p:spPr>
        <p:txBody>
          <a:bodyPr>
            <a:noAutofit/>
          </a:bodyPr>
          <a:lstStyle/>
          <a:p>
            <a:pPr marL="57150" lvl="2" indent="0" algn="ctr">
              <a:buNone/>
            </a:pPr>
            <a:r>
              <a:rPr lang="es-AR" sz="2800" dirty="0" smtClean="0">
                <a:solidFill>
                  <a:schemeClr val="bg1">
                    <a:lumMod val="50000"/>
                  </a:schemeClr>
                </a:solidFill>
              </a:rPr>
              <a:t>Los Costos medios en dólares se mantienen estables, aún considerando los mayores costos asociados a la normalización del transporte y de la incorporación de nueva oferta</a:t>
            </a:r>
          </a:p>
        </p:txBody>
      </p:sp>
    </p:spTree>
    <p:extLst>
      <p:ext uri="{BB962C8B-B14F-4D97-AF65-F5344CB8AC3E}">
        <p14:creationId xmlns:p14="http://schemas.microsoft.com/office/powerpoint/2010/main" val="1806306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551384" y="92015"/>
            <a:ext cx="5554141" cy="528673"/>
          </a:xfrm>
        </p:spPr>
        <p:txBody>
          <a:bodyPr>
            <a:normAutofit/>
          </a:bodyPr>
          <a:lstStyle/>
          <a:p>
            <a:r>
              <a:rPr lang="es-AR" sz="2800" dirty="0">
                <a:latin typeface="+mn-lt"/>
              </a:rPr>
              <a:t>Precios </a:t>
            </a:r>
            <a:r>
              <a:rPr lang="es-AR" sz="2800" dirty="0" smtClean="0">
                <a:latin typeface="+mn-lt"/>
              </a:rPr>
              <a:t>- Componentes</a:t>
            </a:r>
            <a:endParaRPr lang="es-AR" sz="2800" dirty="0">
              <a:latin typeface="+mn-lt"/>
            </a:endParaRPr>
          </a:p>
        </p:txBody>
      </p:sp>
      <p:sp>
        <p:nvSpPr>
          <p:cNvPr id="10" name="Content Placeholder 2"/>
          <p:cNvSpPr>
            <a:spLocks noGrp="1"/>
          </p:cNvSpPr>
          <p:nvPr>
            <p:ph idx="4294967295"/>
          </p:nvPr>
        </p:nvSpPr>
        <p:spPr>
          <a:xfrm>
            <a:off x="646251" y="980728"/>
            <a:ext cx="10562317" cy="5040560"/>
          </a:xfrm>
        </p:spPr>
        <p:txBody>
          <a:bodyPr>
            <a:noAutofit/>
          </a:bodyPr>
          <a:lstStyle/>
          <a:p>
            <a:pPr marL="230188" lvl="2" indent="-173038">
              <a:buFont typeface="Arial" charset="0"/>
              <a:buChar char="•"/>
            </a:pPr>
            <a:r>
              <a:rPr lang="es-AR" sz="2800" dirty="0" smtClean="0">
                <a:solidFill>
                  <a:schemeClr val="bg1">
                    <a:lumMod val="50000"/>
                  </a:schemeClr>
                </a:solidFill>
              </a:rPr>
              <a:t>Los componentes de los precios son la energía y la potencia. El precio de la energía contiene los costos de gestión de la generación y combustibles y los de potencia los de reserva y servicios. </a:t>
            </a:r>
          </a:p>
          <a:p>
            <a:pPr marL="230188" lvl="2" indent="-173038">
              <a:buFont typeface="Arial" charset="0"/>
              <a:buChar char="•"/>
            </a:pPr>
            <a:endParaRPr lang="es-AR" sz="2800" dirty="0" smtClean="0">
              <a:solidFill>
                <a:schemeClr val="bg1">
                  <a:lumMod val="50000"/>
                </a:schemeClr>
              </a:solidFill>
            </a:endParaRPr>
          </a:p>
          <a:p>
            <a:pPr marL="230188" lvl="2" indent="-173038">
              <a:buFont typeface="Arial" charset="0"/>
              <a:buChar char="•"/>
            </a:pPr>
            <a:r>
              <a:rPr lang="es-AR" sz="2800" dirty="0" smtClean="0">
                <a:solidFill>
                  <a:schemeClr val="bg1">
                    <a:lumMod val="50000"/>
                  </a:schemeClr>
                </a:solidFill>
              </a:rPr>
              <a:t>El costo del Transporte de la red troncal de extra Alta Tensión se incluye en el precio de la energía de manera uniforme en función de la demanda abastecida. El costo de transporte regional se incluye de manera diferencial en el precio de energía de cada una de las jurisdicciones vinculadas a la red correspondiente.</a:t>
            </a:r>
          </a:p>
        </p:txBody>
      </p:sp>
    </p:spTree>
    <p:extLst>
      <p:ext uri="{BB962C8B-B14F-4D97-AF65-F5344CB8AC3E}">
        <p14:creationId xmlns:p14="http://schemas.microsoft.com/office/powerpoint/2010/main" val="1965591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Rectángulo redondeado"/>
          <p:cNvSpPr/>
          <p:nvPr/>
        </p:nvSpPr>
        <p:spPr>
          <a:xfrm>
            <a:off x="180473" y="692696"/>
            <a:ext cx="11802980" cy="7268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3 Marcador de número de diapositiva"/>
          <p:cNvSpPr>
            <a:spLocks noGrp="1"/>
          </p:cNvSpPr>
          <p:nvPr>
            <p:ph type="sldNum" sz="quarter" idx="12"/>
          </p:nvPr>
        </p:nvSpPr>
        <p:spPr>
          <a:xfrm>
            <a:off x="9157137" y="599520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551384" y="92015"/>
            <a:ext cx="5554141" cy="528673"/>
          </a:xfrm>
        </p:spPr>
        <p:txBody>
          <a:bodyPr>
            <a:normAutofit/>
          </a:bodyPr>
          <a:lstStyle/>
          <a:p>
            <a:r>
              <a:rPr lang="es-AR" sz="2800" dirty="0">
                <a:latin typeface="+mn-lt"/>
              </a:rPr>
              <a:t>Precios </a:t>
            </a:r>
            <a:r>
              <a:rPr lang="es-AR" sz="2800" dirty="0" smtClean="0">
                <a:latin typeface="+mn-lt"/>
              </a:rPr>
              <a:t>por Segmento</a:t>
            </a:r>
            <a:endParaRPr lang="es-AR" sz="2800" dirty="0">
              <a:latin typeface="+mn-lt"/>
            </a:endParaRPr>
          </a:p>
        </p:txBody>
      </p:sp>
      <p:sp>
        <p:nvSpPr>
          <p:cNvPr id="8" name="Rectángulo 2"/>
          <p:cNvSpPr/>
          <p:nvPr/>
        </p:nvSpPr>
        <p:spPr>
          <a:xfrm>
            <a:off x="204537" y="732947"/>
            <a:ext cx="11628071" cy="584775"/>
          </a:xfrm>
          <a:prstGeom prst="rect">
            <a:avLst/>
          </a:prstGeom>
        </p:spPr>
        <p:txBody>
          <a:bodyPr wrap="square">
            <a:spAutoFit/>
          </a:bodyPr>
          <a:lstStyle/>
          <a:p>
            <a:pPr marL="444500" indent="-444500" defTabSz="914400" fontAlgn="auto">
              <a:spcBef>
                <a:spcPts val="0"/>
              </a:spcBef>
              <a:spcAft>
                <a:spcPts val="300"/>
              </a:spcAft>
              <a:buFont typeface="Calibri" panose="020F0502020204030204" pitchFamily="34" charset="0"/>
              <a:buChar char="→"/>
              <a:defRPr/>
            </a:pPr>
            <a:r>
              <a:rPr lang="es-AR" sz="3200" dirty="0" smtClean="0">
                <a:solidFill>
                  <a:srgbClr val="04BAF1">
                    <a:lumMod val="20000"/>
                    <a:lumOff val="80000"/>
                  </a:srgbClr>
                </a:solidFill>
                <a:latin typeface="Franklin Gothic Medium"/>
              </a:rPr>
              <a:t>Segmentos de Demanda – Usuarios – Precios y Subsidios</a:t>
            </a:r>
            <a:endParaRPr lang="es-AR" sz="3200" dirty="0">
              <a:solidFill>
                <a:srgbClr val="04BAF1">
                  <a:lumMod val="20000"/>
                  <a:lumOff val="80000"/>
                </a:srgbClr>
              </a:solidFill>
              <a:latin typeface="Franklin Gothic Medium"/>
            </a:endParaRPr>
          </a:p>
        </p:txBody>
      </p:sp>
      <p:sp>
        <p:nvSpPr>
          <p:cNvPr id="11" name="1 Rectángulo"/>
          <p:cNvSpPr/>
          <p:nvPr/>
        </p:nvSpPr>
        <p:spPr>
          <a:xfrm>
            <a:off x="224392" y="1558042"/>
            <a:ext cx="11514161" cy="2285241"/>
          </a:xfrm>
          <a:prstGeom prst="rect">
            <a:avLst/>
          </a:prstGeom>
        </p:spPr>
        <p:txBody>
          <a:bodyPr wrap="square">
            <a:spAutoFit/>
          </a:bodyPr>
          <a:lstStyle/>
          <a:p>
            <a:pPr marL="342900" indent="-342900" algn="just" defTabSz="914400" fontAlgn="auto">
              <a:spcBef>
                <a:spcPts val="0"/>
              </a:spcBef>
              <a:spcAft>
                <a:spcPts val="300"/>
              </a:spcAft>
              <a:buFont typeface="Arial" pitchFamily="34" charset="0"/>
              <a:buChar char="•"/>
              <a:defRPr/>
            </a:pPr>
            <a:r>
              <a:rPr lang="es-AR" sz="2800" dirty="0">
                <a:solidFill>
                  <a:srgbClr val="000000">
                    <a:lumMod val="65000"/>
                    <a:lumOff val="35000"/>
                  </a:srgbClr>
                </a:solidFill>
                <a:latin typeface="Calibri"/>
              </a:rPr>
              <a:t>En el esquema actual, el Precio Mayorista a Distribuidores tiene diferentes niveles de subsidios para distintos tipos de usuarios, incluyendo además el concepto de usuarios con Tarifa Social. </a:t>
            </a:r>
          </a:p>
          <a:p>
            <a:pPr marL="342900" indent="-342900" algn="just" defTabSz="914400" fontAlgn="auto">
              <a:spcBef>
                <a:spcPts val="0"/>
              </a:spcBef>
              <a:spcAft>
                <a:spcPts val="300"/>
              </a:spcAft>
              <a:buFont typeface="Arial" pitchFamily="34" charset="0"/>
              <a:buChar char="•"/>
              <a:defRPr/>
            </a:pPr>
            <a:r>
              <a:rPr lang="es-AR" sz="2800" dirty="0">
                <a:solidFill>
                  <a:srgbClr val="000000">
                    <a:lumMod val="65000"/>
                    <a:lumOff val="35000"/>
                  </a:srgbClr>
                </a:solidFill>
                <a:latin typeface="Calibri"/>
              </a:rPr>
              <a:t>El esquema global de usuarios y precios </a:t>
            </a:r>
            <a:r>
              <a:rPr lang="es-AR" sz="2800" dirty="0" smtClean="0">
                <a:solidFill>
                  <a:srgbClr val="000000">
                    <a:lumMod val="65000"/>
                    <a:lumOff val="35000"/>
                  </a:srgbClr>
                </a:solidFill>
                <a:latin typeface="Calibri"/>
              </a:rPr>
              <a:t>representativos de </a:t>
            </a:r>
            <a:r>
              <a:rPr lang="es-AR" sz="2800" dirty="0">
                <a:solidFill>
                  <a:srgbClr val="000000">
                    <a:lumMod val="65000"/>
                    <a:lumOff val="35000"/>
                  </a:srgbClr>
                </a:solidFill>
                <a:latin typeface="Calibri"/>
              </a:rPr>
              <a:t>compra al MEM de los </a:t>
            </a:r>
            <a:r>
              <a:rPr lang="es-AR" sz="2800" dirty="0" smtClean="0">
                <a:solidFill>
                  <a:srgbClr val="000000">
                    <a:lumMod val="65000"/>
                    <a:lumOff val="35000"/>
                  </a:srgbClr>
                </a:solidFill>
                <a:latin typeface="Calibri"/>
              </a:rPr>
              <a:t>segmentos sin Tarifa Social es:</a:t>
            </a:r>
            <a:endParaRPr lang="es-AR" sz="2800" dirty="0">
              <a:solidFill>
                <a:srgbClr val="000000">
                  <a:lumMod val="65000"/>
                  <a:lumOff val="35000"/>
                </a:srgbClr>
              </a:solidFill>
              <a:latin typeface="Calibri"/>
            </a:endParaRPr>
          </a:p>
        </p:txBody>
      </p:sp>
      <p:sp>
        <p:nvSpPr>
          <p:cNvPr id="12" name="5 Rectángulo"/>
          <p:cNvSpPr/>
          <p:nvPr/>
        </p:nvSpPr>
        <p:spPr>
          <a:xfrm>
            <a:off x="2490808" y="5079511"/>
            <a:ext cx="9360000" cy="540000"/>
          </a:xfrm>
          <a:prstGeom prst="rect">
            <a:avLst/>
          </a:prstGeom>
          <a:solidFill>
            <a:srgbClr val="FFFFFF">
              <a:lumMod val="95000"/>
            </a:srgbClr>
          </a:solidFill>
        </p:spPr>
        <p:txBody>
          <a:bodyPr wrap="square">
            <a:spAutoFit/>
          </a:bodyPr>
          <a:lstStyle/>
          <a:p>
            <a:pPr marL="0" marR="0" lvl="1" indent="0" algn="ctr" defTabSz="914400" eaLnBrk="1" fontAlgn="auto" latinLnBrk="0" hangingPunct="1">
              <a:lnSpc>
                <a:spcPct val="100000"/>
              </a:lnSpc>
              <a:spcBef>
                <a:spcPts val="0"/>
              </a:spcBef>
              <a:spcAft>
                <a:spcPts val="300"/>
              </a:spcAft>
              <a:buClrTx/>
              <a:buSzTx/>
              <a:buFontTx/>
              <a:buNone/>
              <a:tabLst/>
              <a:defRPr/>
            </a:pPr>
            <a:r>
              <a:rPr kumimoji="0" lang="es-AR" sz="2800" b="0" i="0" u="none" strike="noStrike" kern="0" cap="none" spc="0" normalizeH="0" baseline="0" noProof="0" dirty="0">
                <a:ln>
                  <a:noFill/>
                </a:ln>
                <a:solidFill>
                  <a:srgbClr val="000000">
                    <a:lumMod val="75000"/>
                    <a:lumOff val="25000"/>
                  </a:srgbClr>
                </a:solidFill>
                <a:effectLst/>
                <a:uLnTx/>
                <a:uFillTx/>
                <a:latin typeface="Calibri"/>
              </a:rPr>
              <a:t>Resto Demanda Distribuidor (excluyendo TS)</a:t>
            </a:r>
          </a:p>
        </p:txBody>
      </p:sp>
      <p:sp>
        <p:nvSpPr>
          <p:cNvPr id="13" name="10 Rectángulo"/>
          <p:cNvSpPr/>
          <p:nvPr/>
        </p:nvSpPr>
        <p:spPr>
          <a:xfrm>
            <a:off x="2490808" y="4058047"/>
            <a:ext cx="9360000" cy="540000"/>
          </a:xfrm>
          <a:prstGeom prst="rect">
            <a:avLst/>
          </a:prstGeom>
          <a:solidFill>
            <a:srgbClr val="FFFFFF">
              <a:lumMod val="95000"/>
            </a:srgbClr>
          </a:solidFill>
        </p:spPr>
        <p:txBody>
          <a:bodyPr wrap="square">
            <a:spAutoFit/>
          </a:bodyPr>
          <a:lstStyle/>
          <a:p>
            <a:pPr marL="0" marR="0" lvl="1" indent="0" algn="ctr" defTabSz="914400" eaLnBrk="1" fontAlgn="auto" latinLnBrk="0" hangingPunct="1">
              <a:lnSpc>
                <a:spcPct val="100000"/>
              </a:lnSpc>
              <a:spcBef>
                <a:spcPts val="0"/>
              </a:spcBef>
              <a:spcAft>
                <a:spcPts val="300"/>
              </a:spcAft>
              <a:buClrTx/>
              <a:buSzTx/>
              <a:buFontTx/>
              <a:buNone/>
              <a:tabLst/>
              <a:defRPr/>
            </a:pPr>
            <a:r>
              <a:rPr kumimoji="0" lang="es-AR" sz="2800" b="0" i="0" u="none" strike="noStrike" kern="0" cap="none" spc="0" normalizeH="0" baseline="0" noProof="0" dirty="0">
                <a:ln>
                  <a:noFill/>
                </a:ln>
                <a:solidFill>
                  <a:srgbClr val="000000">
                    <a:lumMod val="75000"/>
                    <a:lumOff val="25000"/>
                  </a:srgbClr>
                </a:solidFill>
                <a:effectLst/>
                <a:uLnTx/>
                <a:uFillTx/>
                <a:latin typeface="Calibri"/>
              </a:rPr>
              <a:t>Grandes Usuarios de Distribuidor &gt; 300 kW(GUDI</a:t>
            </a:r>
            <a:r>
              <a:rPr kumimoji="0" lang="es-AR" sz="2800" b="0" i="0" u="none" strike="noStrike" kern="0" cap="none" spc="0" normalizeH="0" baseline="0" noProof="0" dirty="0" smtClean="0">
                <a:ln>
                  <a:noFill/>
                </a:ln>
                <a:solidFill>
                  <a:srgbClr val="000000">
                    <a:lumMod val="75000"/>
                    <a:lumOff val="25000"/>
                  </a:srgbClr>
                </a:solidFill>
                <a:effectLst/>
                <a:uLnTx/>
                <a:uFillTx/>
                <a:latin typeface="Calibri"/>
              </a:rPr>
              <a:t>)</a:t>
            </a:r>
            <a:endParaRPr kumimoji="0" lang="es-AR" sz="2800" b="0" i="0" u="none" strike="noStrike" kern="0" cap="none" spc="0" normalizeH="0" baseline="0" noProof="0" dirty="0">
              <a:ln>
                <a:noFill/>
              </a:ln>
              <a:solidFill>
                <a:srgbClr val="000000">
                  <a:lumMod val="75000"/>
                  <a:lumOff val="25000"/>
                </a:srgbClr>
              </a:solidFill>
              <a:effectLst/>
              <a:uLnTx/>
              <a:uFillTx/>
              <a:latin typeface="Calibri"/>
            </a:endParaRPr>
          </a:p>
        </p:txBody>
      </p:sp>
      <p:sp>
        <p:nvSpPr>
          <p:cNvPr id="14" name="11 Rectángulo"/>
          <p:cNvSpPr/>
          <p:nvPr/>
        </p:nvSpPr>
        <p:spPr>
          <a:xfrm>
            <a:off x="9042463" y="5655789"/>
            <a:ext cx="2238113" cy="584775"/>
          </a:xfrm>
          <a:prstGeom prst="rect">
            <a:avLst/>
          </a:prstGeom>
        </p:spPr>
        <p:txBody>
          <a:bodyPr wrap="none">
            <a:spAutoFit/>
          </a:bodyPr>
          <a:lstStyle/>
          <a:p>
            <a:pPr defTabSz="914400" fontAlgn="auto">
              <a:spcBef>
                <a:spcPts val="0"/>
              </a:spcBef>
              <a:spcAft>
                <a:spcPts val="0"/>
              </a:spcAft>
              <a:defRPr/>
            </a:pPr>
            <a:r>
              <a:rPr lang="es-AR" sz="3200" b="1" dirty="0" smtClean="0">
                <a:solidFill>
                  <a:srgbClr val="2091D0"/>
                </a:solidFill>
                <a:latin typeface="Calibri"/>
              </a:rPr>
              <a:t>640 </a:t>
            </a:r>
            <a:r>
              <a:rPr lang="es-AR" sz="3200" b="1" dirty="0">
                <a:solidFill>
                  <a:srgbClr val="2091D0"/>
                </a:solidFill>
                <a:latin typeface="Calibri"/>
              </a:rPr>
              <a:t>$/MWh</a:t>
            </a:r>
          </a:p>
        </p:txBody>
      </p:sp>
      <p:sp>
        <p:nvSpPr>
          <p:cNvPr id="15" name="12 Rectángulo"/>
          <p:cNvSpPr/>
          <p:nvPr/>
        </p:nvSpPr>
        <p:spPr>
          <a:xfrm>
            <a:off x="8338101" y="4597235"/>
            <a:ext cx="2908168" cy="584775"/>
          </a:xfrm>
          <a:prstGeom prst="rect">
            <a:avLst/>
          </a:prstGeom>
        </p:spPr>
        <p:txBody>
          <a:bodyPr wrap="none">
            <a:spAutoFit/>
          </a:bodyPr>
          <a:lstStyle/>
          <a:p>
            <a:pPr lvl="1" algn="ctr" defTabSz="914400" fontAlgn="auto">
              <a:spcBef>
                <a:spcPts val="0"/>
              </a:spcBef>
              <a:spcAft>
                <a:spcPts val="300"/>
              </a:spcAft>
              <a:defRPr/>
            </a:pPr>
            <a:r>
              <a:rPr lang="es-AR" sz="3200" b="1" dirty="0" smtClean="0">
                <a:solidFill>
                  <a:srgbClr val="2091D0"/>
                </a:solidFill>
                <a:latin typeface="Calibri"/>
              </a:rPr>
              <a:t>1070 </a:t>
            </a:r>
            <a:r>
              <a:rPr lang="es-AR" sz="3200" b="1" dirty="0">
                <a:solidFill>
                  <a:srgbClr val="2091D0"/>
                </a:solidFill>
                <a:latin typeface="Calibri"/>
              </a:rPr>
              <a:t>$/MWh</a:t>
            </a:r>
          </a:p>
        </p:txBody>
      </p:sp>
      <p:grpSp>
        <p:nvGrpSpPr>
          <p:cNvPr id="16" name="14 Grupo"/>
          <p:cNvGrpSpPr/>
          <p:nvPr/>
        </p:nvGrpSpPr>
        <p:grpSpPr>
          <a:xfrm>
            <a:off x="1843134" y="4895913"/>
            <a:ext cx="1627459" cy="825307"/>
            <a:chOff x="138777" y="4406075"/>
            <a:chExt cx="1627459" cy="825307"/>
          </a:xfrm>
        </p:grpSpPr>
        <p:pic>
          <p:nvPicPr>
            <p:cNvPr id="17" name="7 Imagen"/>
            <p:cNvPicPr>
              <a:picLocks noChangeAspect="1"/>
            </p:cNvPicPr>
            <p:nvPr/>
          </p:nvPicPr>
          <p:blipFill rotWithShape="1">
            <a:blip r:embed="rId2" cstate="print">
              <a:duotone>
                <a:srgbClr val="04BAF1">
                  <a:shade val="45000"/>
                  <a:satMod val="135000"/>
                </a:srgbClr>
                <a:prstClr val="white"/>
              </a:duotone>
              <a:extLst>
                <a:ext uri="{28A0092B-C50C-407E-A947-70E740481C1C}">
                  <a14:useLocalDpi xmlns:a14="http://schemas.microsoft.com/office/drawing/2010/main" val="0"/>
                </a:ext>
              </a:extLst>
            </a:blip>
            <a:srcRect l="10108" t="14535" b="10300"/>
            <a:stretch/>
          </p:blipFill>
          <p:spPr>
            <a:xfrm>
              <a:off x="138777" y="4428972"/>
              <a:ext cx="1090684" cy="720000"/>
            </a:xfrm>
            <a:prstGeom prst="rect">
              <a:avLst/>
            </a:prstGeom>
            <a:ln>
              <a:noFill/>
            </a:ln>
          </p:spPr>
        </p:pic>
        <p:pic>
          <p:nvPicPr>
            <p:cNvPr id="18" name="13 Imagen"/>
            <p:cNvPicPr>
              <a:picLocks noChangeAspect="1"/>
            </p:cNvPicPr>
            <p:nvPr/>
          </p:nvPicPr>
          <p:blipFill rotWithShape="1">
            <a:blip r:embed="rId3" cstate="print">
              <a:duotone>
                <a:srgbClr val="04BAF1">
                  <a:shade val="45000"/>
                  <a:satMod val="135000"/>
                </a:srgbClr>
                <a:prstClr val="white"/>
              </a:duotone>
              <a:extLst>
                <a:ext uri="{28A0092B-C50C-407E-A947-70E740481C1C}">
                  <a14:useLocalDpi xmlns:a14="http://schemas.microsoft.com/office/drawing/2010/main" val="0"/>
                </a:ext>
              </a:extLst>
            </a:blip>
            <a:srcRect l="46317"/>
            <a:stretch/>
          </p:blipFill>
          <p:spPr>
            <a:xfrm>
              <a:off x="1118236" y="4406075"/>
              <a:ext cx="648000" cy="825307"/>
            </a:xfrm>
            <a:prstGeom prst="rect">
              <a:avLst/>
            </a:prstGeom>
            <a:ln>
              <a:noFill/>
            </a:ln>
          </p:spPr>
        </p:pic>
      </p:grpSp>
      <p:grpSp>
        <p:nvGrpSpPr>
          <p:cNvPr id="19" name="15 Grupo"/>
          <p:cNvGrpSpPr/>
          <p:nvPr/>
        </p:nvGrpSpPr>
        <p:grpSpPr>
          <a:xfrm>
            <a:off x="1483932" y="3864823"/>
            <a:ext cx="1932069" cy="900604"/>
            <a:chOff x="247705" y="3905886"/>
            <a:chExt cx="1932069" cy="900604"/>
          </a:xfrm>
        </p:grpSpPr>
        <p:pic>
          <p:nvPicPr>
            <p:cNvPr id="20" name="8 Imagen"/>
            <p:cNvPicPr>
              <a:picLocks noChangeAspect="1"/>
            </p:cNvPicPr>
            <p:nvPr/>
          </p:nvPicPr>
          <p:blipFill rotWithShape="1">
            <a:blip r:embed="rId3" cstate="print">
              <a:duotone>
                <a:srgbClr val="04BAF1">
                  <a:shade val="45000"/>
                  <a:satMod val="135000"/>
                </a:srgbClr>
                <a:prstClr val="white"/>
              </a:duotone>
              <a:extLst>
                <a:ext uri="{28A0092B-C50C-407E-A947-70E740481C1C}">
                  <a14:useLocalDpi xmlns:a14="http://schemas.microsoft.com/office/drawing/2010/main" val="0"/>
                </a:ext>
              </a:extLst>
            </a:blip>
            <a:srcRect r="53626"/>
            <a:stretch/>
          </p:blipFill>
          <p:spPr>
            <a:xfrm>
              <a:off x="1568915" y="3905886"/>
              <a:ext cx="610859" cy="900604"/>
            </a:xfrm>
            <a:prstGeom prst="rect">
              <a:avLst/>
            </a:prstGeom>
            <a:ln>
              <a:noFill/>
            </a:ln>
          </p:spPr>
        </p:pic>
        <p:pic>
          <p:nvPicPr>
            <p:cNvPr id="21" name="9 Imagen"/>
            <p:cNvPicPr>
              <a:picLocks noChangeAspect="1"/>
            </p:cNvPicPr>
            <p:nvPr/>
          </p:nvPicPr>
          <p:blipFill>
            <a:blip r:embed="rId4" cstate="print">
              <a:duotone>
                <a:srgbClr val="04BAF1">
                  <a:shade val="45000"/>
                  <a:satMod val="135000"/>
                </a:srgbClr>
                <a:prstClr val="white"/>
              </a:duotone>
              <a:extLst>
                <a:ext uri="{28A0092B-C50C-407E-A947-70E740481C1C}">
                  <a14:useLocalDpi xmlns:a14="http://schemas.microsoft.com/office/drawing/2010/main" val="0"/>
                </a:ext>
              </a:extLst>
            </a:blip>
            <a:stretch>
              <a:fillRect/>
            </a:stretch>
          </p:blipFill>
          <p:spPr>
            <a:xfrm>
              <a:off x="247705" y="4059194"/>
              <a:ext cx="1430135" cy="720000"/>
            </a:xfrm>
            <a:prstGeom prst="rect">
              <a:avLst/>
            </a:prstGeom>
            <a:ln>
              <a:noFill/>
            </a:ln>
          </p:spPr>
        </p:pic>
      </p:grpSp>
    </p:spTree>
    <p:extLst>
      <p:ext uri="{BB962C8B-B14F-4D97-AF65-F5344CB8AC3E}">
        <p14:creationId xmlns:p14="http://schemas.microsoft.com/office/powerpoint/2010/main" val="532158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551384" y="92015"/>
            <a:ext cx="9001000" cy="528673"/>
          </a:xfrm>
        </p:spPr>
        <p:txBody>
          <a:bodyPr>
            <a:normAutofit fontScale="90000"/>
          </a:bodyPr>
          <a:lstStyle/>
          <a:p>
            <a:r>
              <a:rPr lang="es-AR" sz="3200" dirty="0" smtClean="0">
                <a:latin typeface="+mn-lt"/>
              </a:rPr>
              <a:t>Propuesta de Cargos de Transporte por Tipo de Usuario</a:t>
            </a:r>
            <a:endParaRPr lang="es-AR" sz="2800" dirty="0">
              <a:latin typeface="+mn-lt"/>
            </a:endParaRPr>
          </a:p>
        </p:txBody>
      </p:sp>
      <p:sp>
        <p:nvSpPr>
          <p:cNvPr id="13" name="Content Placeholder 2"/>
          <p:cNvSpPr txBox="1">
            <a:spLocks/>
          </p:cNvSpPr>
          <p:nvPr/>
        </p:nvSpPr>
        <p:spPr>
          <a:xfrm>
            <a:off x="646251" y="908720"/>
            <a:ext cx="11171237" cy="604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72BC"/>
              </a:buClr>
              <a:buFont typeface="Arial"/>
              <a:buChar char="•"/>
              <a:defRPr sz="2400" kern="1200">
                <a:solidFill>
                  <a:schemeClr val="bg1">
                    <a:lumMod val="50000"/>
                    <a:lumOff val="50000"/>
                  </a:schemeClr>
                </a:solidFill>
                <a:latin typeface="+mn-lt"/>
                <a:ea typeface="+mn-ea"/>
                <a:cs typeface="+mn-cs"/>
              </a:defRPr>
            </a:lvl1pPr>
            <a:lvl2pPr marL="742950" indent="-285750" algn="l" defTabSz="457200" rtl="0" eaLnBrk="1" latinLnBrk="0" hangingPunct="1">
              <a:spcBef>
                <a:spcPct val="20000"/>
              </a:spcBef>
              <a:buClr>
                <a:srgbClr val="0072BC"/>
              </a:buClr>
              <a:buFont typeface="Arial"/>
              <a:buChar char="–"/>
              <a:defRPr sz="2000" kern="1200">
                <a:solidFill>
                  <a:schemeClr val="bg1">
                    <a:lumMod val="50000"/>
                    <a:lumOff val="50000"/>
                  </a:schemeClr>
                </a:solidFill>
                <a:latin typeface="+mn-lt"/>
                <a:ea typeface="+mn-ea"/>
                <a:cs typeface="+mn-cs"/>
              </a:defRPr>
            </a:lvl2pPr>
            <a:lvl3pPr marL="1143000" indent="-228600" algn="l" defTabSz="457200" rtl="0" eaLnBrk="1" latinLnBrk="0" hangingPunct="1">
              <a:spcBef>
                <a:spcPct val="20000"/>
              </a:spcBef>
              <a:buClr>
                <a:srgbClr val="0072BC"/>
              </a:buClr>
              <a:buFont typeface="Arial"/>
              <a:buChar char="•"/>
              <a:defRPr sz="1800" kern="1200">
                <a:solidFill>
                  <a:schemeClr val="bg1">
                    <a:lumMod val="50000"/>
                    <a:lumOff val="50000"/>
                  </a:schemeClr>
                </a:solidFill>
                <a:latin typeface="+mn-lt"/>
                <a:ea typeface="+mn-ea"/>
                <a:cs typeface="+mn-cs"/>
              </a:defRPr>
            </a:lvl3pPr>
            <a:lvl4pPr marL="1600200" indent="-228600" algn="l" defTabSz="457200" rtl="0" eaLnBrk="1" latinLnBrk="0" hangingPunct="1">
              <a:spcBef>
                <a:spcPct val="20000"/>
              </a:spcBef>
              <a:buClr>
                <a:srgbClr val="0072BC"/>
              </a:buClr>
              <a:buFont typeface="Arial"/>
              <a:buChar char="–"/>
              <a:defRPr sz="1600" kern="1200">
                <a:solidFill>
                  <a:schemeClr val="bg1">
                    <a:lumMod val="50000"/>
                    <a:lumOff val="50000"/>
                  </a:schemeClr>
                </a:solidFill>
                <a:latin typeface="+mn-lt"/>
                <a:ea typeface="+mn-ea"/>
                <a:cs typeface="+mn-cs"/>
              </a:defRPr>
            </a:lvl4pPr>
            <a:lvl5pPr marL="2057400" indent="-228600" algn="l" defTabSz="457200" rtl="0" eaLnBrk="1" latinLnBrk="0" hangingPunct="1">
              <a:spcBef>
                <a:spcPct val="20000"/>
              </a:spcBef>
              <a:buClr>
                <a:srgbClr val="0072BC"/>
              </a:buClr>
              <a:buFont typeface="Arial"/>
              <a:buChar char="»"/>
              <a:defRPr sz="1600" kern="1200">
                <a:solidFill>
                  <a:schemeClr val="bg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marR="0" lvl="2" indent="0" algn="l" defTabSz="457200" rtl="0" eaLnBrk="1" fontAlgn="auto" latinLnBrk="0" hangingPunct="1">
              <a:lnSpc>
                <a:spcPct val="100000"/>
              </a:lnSpc>
              <a:spcBef>
                <a:spcPct val="20000"/>
              </a:spcBef>
              <a:spcAft>
                <a:spcPts val="0"/>
              </a:spcAft>
              <a:buClr>
                <a:srgbClr val="0072BC"/>
              </a:buClr>
              <a:buSzTx/>
              <a:buFont typeface="Arial"/>
              <a:buNone/>
              <a:tabLst/>
              <a:defRPr/>
            </a:pPr>
            <a:r>
              <a:rPr kumimoji="0" lang="es-AR" sz="2400" b="0" i="0" u="none" strike="noStrike" kern="1200" cap="none" spc="0" normalizeH="0" baseline="0" noProof="0" dirty="0" smtClean="0">
                <a:ln>
                  <a:noFill/>
                </a:ln>
                <a:solidFill>
                  <a:srgbClr val="007BBB"/>
                </a:solidFill>
                <a:effectLst/>
                <a:uLnTx/>
                <a:uFillTx/>
                <a:latin typeface="Calibri"/>
                <a:ea typeface="+mn-ea"/>
                <a:cs typeface="+mn-cs"/>
              </a:rPr>
              <a:t>TRANSPORTE</a:t>
            </a:r>
          </a:p>
          <a:p>
            <a:pPr marL="230188" marR="0" lvl="2" indent="-173038" algn="l" defTabSz="457200" rtl="0" eaLnBrk="1" fontAlgn="auto" latinLnBrk="0" hangingPunct="1">
              <a:lnSpc>
                <a:spcPct val="100000"/>
              </a:lnSpc>
              <a:spcBef>
                <a:spcPct val="20000"/>
              </a:spcBef>
              <a:spcAft>
                <a:spcPts val="0"/>
              </a:spcAft>
              <a:buClr>
                <a:srgbClr val="0072BC"/>
              </a:buClr>
              <a:buSzTx/>
              <a:buFont typeface="Arial" charset="0"/>
              <a:buChar char="•"/>
              <a:tabLst/>
              <a:defRPr/>
            </a:pPr>
            <a:r>
              <a:rPr kumimoji="0" lang="es-AR" sz="2400" b="0" i="0" u="none" strike="noStrike" kern="1200" cap="none" spc="0" normalizeH="0" baseline="0" noProof="0" dirty="0" smtClean="0">
                <a:ln>
                  <a:noFill/>
                </a:ln>
                <a:solidFill>
                  <a:srgbClr val="000000">
                    <a:lumMod val="50000"/>
                    <a:lumOff val="50000"/>
                  </a:srgbClr>
                </a:solidFill>
                <a:effectLst/>
                <a:uLnTx/>
                <a:uFillTx/>
                <a:latin typeface="Calibri"/>
                <a:ea typeface="+mn-ea"/>
                <a:cs typeface="+mn-cs"/>
              </a:rPr>
              <a:t>Los costos de transporte se distribuirán en función de la energía consumida por cada Agente demandante (Distribuidores y Grandes Usuarios)</a:t>
            </a:r>
          </a:p>
          <a:p>
            <a:pPr marL="230188" marR="0" lvl="2" indent="-173038" algn="l" defTabSz="457200" rtl="0" eaLnBrk="1" fontAlgn="auto" latinLnBrk="0" hangingPunct="1">
              <a:lnSpc>
                <a:spcPct val="100000"/>
              </a:lnSpc>
              <a:spcBef>
                <a:spcPct val="20000"/>
              </a:spcBef>
              <a:spcAft>
                <a:spcPts val="0"/>
              </a:spcAft>
              <a:buClr>
                <a:srgbClr val="0072BC"/>
              </a:buClr>
              <a:buSzTx/>
              <a:buFont typeface="Arial" charset="0"/>
              <a:buChar char="•"/>
              <a:tabLst/>
              <a:defRPr/>
            </a:pPr>
            <a:r>
              <a:rPr kumimoji="0" lang="es-AR" sz="2400" b="0" i="0" u="none" strike="noStrike" kern="1200" cap="none" spc="0" normalizeH="0" baseline="0" noProof="0" dirty="0" smtClean="0">
                <a:ln>
                  <a:noFill/>
                </a:ln>
                <a:solidFill>
                  <a:srgbClr val="000000">
                    <a:lumMod val="50000"/>
                    <a:lumOff val="50000"/>
                  </a:srgbClr>
                </a:solidFill>
                <a:effectLst/>
                <a:uLnTx/>
                <a:uFillTx/>
                <a:latin typeface="Calibri"/>
                <a:ea typeface="+mn-ea"/>
                <a:cs typeface="+mn-cs"/>
              </a:rPr>
              <a:t>Los costos asociados al Sistema de Transporte en Alta Tensión, troncal de 500 </a:t>
            </a:r>
            <a:r>
              <a:rPr kumimoji="0" lang="es-AR" sz="2400" b="0" i="0" u="none" strike="noStrike" kern="1200" cap="none" spc="0" normalizeH="0" baseline="0" noProof="0" dirty="0" err="1" smtClean="0">
                <a:ln>
                  <a:noFill/>
                </a:ln>
                <a:solidFill>
                  <a:srgbClr val="000000">
                    <a:lumMod val="50000"/>
                    <a:lumOff val="50000"/>
                  </a:srgbClr>
                </a:solidFill>
                <a:effectLst/>
                <a:uLnTx/>
                <a:uFillTx/>
                <a:latin typeface="Calibri"/>
                <a:ea typeface="+mn-ea"/>
                <a:cs typeface="+mn-cs"/>
              </a:rPr>
              <a:t>kV</a:t>
            </a:r>
            <a:r>
              <a:rPr kumimoji="0" lang="es-AR" sz="2400" b="0" i="0" u="none" strike="noStrike" kern="1200" cap="none" spc="0" normalizeH="0" baseline="0" noProof="0" dirty="0" smtClean="0">
                <a:ln>
                  <a:noFill/>
                </a:ln>
                <a:solidFill>
                  <a:srgbClr val="000000">
                    <a:lumMod val="50000"/>
                    <a:lumOff val="50000"/>
                  </a:srgbClr>
                </a:solidFill>
                <a:effectLst/>
                <a:uLnTx/>
                <a:uFillTx/>
                <a:latin typeface="Calibri"/>
                <a:ea typeface="+mn-ea"/>
                <a:cs typeface="+mn-cs"/>
              </a:rPr>
              <a:t> que permite la transferencia de energía entre todas las regiones del país se distribuye de manera uniforme entre la sumatoria de las demandas de energía del SADI</a:t>
            </a:r>
          </a:p>
          <a:p>
            <a:pPr marL="230188" marR="0" lvl="2" indent="-173038" algn="l" defTabSz="457200" rtl="0" eaLnBrk="1" fontAlgn="auto" latinLnBrk="0" hangingPunct="1">
              <a:lnSpc>
                <a:spcPct val="100000"/>
              </a:lnSpc>
              <a:spcBef>
                <a:spcPct val="20000"/>
              </a:spcBef>
              <a:spcAft>
                <a:spcPts val="0"/>
              </a:spcAft>
              <a:buClr>
                <a:srgbClr val="0072BC"/>
              </a:buClr>
              <a:buSzTx/>
              <a:buFont typeface="Arial" charset="0"/>
              <a:buChar char="•"/>
              <a:tabLst/>
              <a:defRPr/>
            </a:pPr>
            <a:r>
              <a:rPr kumimoji="0" lang="es-AR" sz="2400" b="0" i="0" u="none" strike="noStrike" kern="1200" cap="none" spc="0" normalizeH="0" baseline="0" noProof="0" dirty="0" smtClean="0">
                <a:ln>
                  <a:noFill/>
                </a:ln>
                <a:solidFill>
                  <a:srgbClr val="000000">
                    <a:lumMod val="50000"/>
                    <a:lumOff val="50000"/>
                  </a:srgbClr>
                </a:solidFill>
                <a:effectLst/>
                <a:uLnTx/>
                <a:uFillTx/>
                <a:latin typeface="Calibri"/>
                <a:ea typeface="+mn-ea"/>
                <a:cs typeface="+mn-cs"/>
              </a:rPr>
              <a:t>Los costos asociados al Sistema de Transporte de Distribución Troncal (Distros) de 132 </a:t>
            </a:r>
            <a:r>
              <a:rPr kumimoji="0" lang="es-AR" sz="2400" b="0" i="0" u="none" strike="noStrike" kern="1200" cap="none" spc="0" normalizeH="0" baseline="0" noProof="0" dirty="0" err="1" smtClean="0">
                <a:ln>
                  <a:noFill/>
                </a:ln>
                <a:solidFill>
                  <a:srgbClr val="000000">
                    <a:lumMod val="50000"/>
                    <a:lumOff val="50000"/>
                  </a:srgbClr>
                </a:solidFill>
                <a:effectLst/>
                <a:uLnTx/>
                <a:uFillTx/>
                <a:latin typeface="Calibri"/>
                <a:ea typeface="+mn-ea"/>
                <a:cs typeface="+mn-cs"/>
              </a:rPr>
              <a:t>kV</a:t>
            </a:r>
            <a:r>
              <a:rPr kumimoji="0" lang="es-AR" sz="2400" b="0" i="0" u="none" strike="noStrike" kern="1200" cap="none" spc="0" normalizeH="0" baseline="0" noProof="0" dirty="0" smtClean="0">
                <a:ln>
                  <a:noFill/>
                </a:ln>
                <a:solidFill>
                  <a:srgbClr val="000000">
                    <a:lumMod val="50000"/>
                    <a:lumOff val="50000"/>
                  </a:srgbClr>
                </a:solidFill>
                <a:effectLst/>
                <a:uLnTx/>
                <a:uFillTx/>
                <a:latin typeface="Calibri"/>
                <a:ea typeface="+mn-ea"/>
                <a:cs typeface="+mn-cs"/>
              </a:rPr>
              <a:t> que permite la transferencia de energía entre las áreas dentro de una región eléctrica para abastecer la demanda se distribuye de manera uniforme entre la sumatoria de las demandas de energía conectadas a esa Distro</a:t>
            </a:r>
          </a:p>
        </p:txBody>
      </p:sp>
    </p:spTree>
    <p:extLst>
      <p:ext uri="{BB962C8B-B14F-4D97-AF65-F5344CB8AC3E}">
        <p14:creationId xmlns:p14="http://schemas.microsoft.com/office/powerpoint/2010/main" val="3638191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6" name="2 Título"/>
          <p:cNvSpPr>
            <a:spLocks noGrp="1"/>
          </p:cNvSpPr>
          <p:nvPr>
            <p:ph type="title"/>
          </p:nvPr>
        </p:nvSpPr>
        <p:spPr>
          <a:xfrm>
            <a:off x="191344" y="43541"/>
            <a:ext cx="9217024" cy="528673"/>
          </a:xfrm>
        </p:spPr>
        <p:txBody>
          <a:bodyPr>
            <a:normAutofit fontScale="90000"/>
          </a:bodyPr>
          <a:lstStyle/>
          <a:p>
            <a:r>
              <a:rPr lang="es-AR" sz="3200" dirty="0" smtClean="0">
                <a:latin typeface="+mn-lt"/>
              </a:rPr>
              <a:t>Propuesta de Cargos de Transporte por Región</a:t>
            </a:r>
            <a:endParaRPr lang="es-AR" sz="2800" dirty="0">
              <a:latin typeface="+mn-lt"/>
            </a:endParaRPr>
          </a:p>
        </p:txBody>
      </p:sp>
      <p:pic>
        <p:nvPicPr>
          <p:cNvPr id="4" name="Imagen 3"/>
          <p:cNvPicPr>
            <a:picLocks noChangeAspect="1"/>
          </p:cNvPicPr>
          <p:nvPr/>
        </p:nvPicPr>
        <p:blipFill>
          <a:blip r:embed="rId2"/>
          <a:stretch>
            <a:fillRect/>
          </a:stretch>
        </p:blipFill>
        <p:spPr>
          <a:xfrm>
            <a:off x="767408" y="836712"/>
            <a:ext cx="10585176" cy="5184576"/>
          </a:xfrm>
          <a:prstGeom prst="rect">
            <a:avLst/>
          </a:prstGeom>
        </p:spPr>
      </p:pic>
      <p:sp>
        <p:nvSpPr>
          <p:cNvPr id="5" name="Rectángulo 4"/>
          <p:cNvSpPr/>
          <p:nvPr/>
        </p:nvSpPr>
        <p:spPr>
          <a:xfrm>
            <a:off x="767408" y="4625752"/>
            <a:ext cx="10297144" cy="819472"/>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400" b="1" dirty="0" err="1" smtClean="0">
                <a:solidFill>
                  <a:schemeClr val="bg1">
                    <a:lumMod val="50000"/>
                  </a:schemeClr>
                </a:solidFill>
              </a:rPr>
              <a:t>Transp</a:t>
            </a:r>
            <a:r>
              <a:rPr lang="es-AR" sz="2400" b="1" dirty="0" smtClean="0">
                <a:solidFill>
                  <a:schemeClr val="bg1">
                    <a:lumMod val="50000"/>
                  </a:schemeClr>
                </a:solidFill>
              </a:rPr>
              <a:t> AT</a:t>
            </a:r>
            <a:endParaRPr lang="es-AR" b="1" dirty="0">
              <a:solidFill>
                <a:schemeClr val="bg1">
                  <a:lumMod val="50000"/>
                </a:schemeClr>
              </a:solidFill>
            </a:endParaRPr>
          </a:p>
        </p:txBody>
      </p:sp>
      <p:sp>
        <p:nvSpPr>
          <p:cNvPr id="10" name="Rectángulo 9"/>
          <p:cNvSpPr/>
          <p:nvPr/>
        </p:nvSpPr>
        <p:spPr>
          <a:xfrm>
            <a:off x="767408" y="2152749"/>
            <a:ext cx="10297144" cy="2473003"/>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400" b="1" dirty="0" smtClean="0">
                <a:solidFill>
                  <a:schemeClr val="bg1">
                    <a:lumMod val="50000"/>
                  </a:schemeClr>
                </a:solidFill>
              </a:rPr>
              <a:t>  </a:t>
            </a:r>
            <a:r>
              <a:rPr lang="es-AR" sz="2400" b="1" dirty="0" err="1" smtClean="0">
                <a:solidFill>
                  <a:schemeClr val="bg1">
                    <a:lumMod val="50000"/>
                  </a:schemeClr>
                </a:solidFill>
              </a:rPr>
              <a:t>Distros</a:t>
            </a:r>
            <a:endParaRPr lang="es-AR" b="1" dirty="0">
              <a:solidFill>
                <a:schemeClr val="bg1">
                  <a:lumMod val="50000"/>
                </a:schemeClr>
              </a:solidFill>
            </a:endParaRPr>
          </a:p>
        </p:txBody>
      </p:sp>
      <p:sp>
        <p:nvSpPr>
          <p:cNvPr id="8" name="Rectángulo 7"/>
          <p:cNvSpPr/>
          <p:nvPr/>
        </p:nvSpPr>
        <p:spPr>
          <a:xfrm>
            <a:off x="5296748" y="1537628"/>
            <a:ext cx="1159292" cy="461665"/>
          </a:xfrm>
          <a:prstGeom prst="rect">
            <a:avLst/>
          </a:prstGeom>
          <a:noFill/>
        </p:spPr>
        <p:txBody>
          <a:bodyPr wrap="none" lIns="91440" tIns="45720" rIns="91440" bIns="45720">
            <a:spAutoFit/>
          </a:bodyPr>
          <a:lstStyle/>
          <a:p>
            <a:pPr algn="ctr"/>
            <a:r>
              <a:rPr lang="es-ES" sz="2400" b="0" cap="none" spc="0" dirty="0" smtClean="0">
                <a:ln w="0"/>
                <a:solidFill>
                  <a:schemeClr val="accent1"/>
                </a:solidFill>
                <a:effectLst>
                  <a:outerShdw blurRad="38100" dist="25400" dir="5400000" algn="ctr" rotWithShape="0">
                    <a:srgbClr val="6E747A">
                      <a:alpha val="43000"/>
                    </a:srgbClr>
                  </a:outerShdw>
                </a:effectLst>
              </a:rPr>
              <a:t>$/</a:t>
            </a:r>
            <a:r>
              <a:rPr lang="es-ES" sz="2400" b="0" cap="none" spc="0" dirty="0" err="1" smtClean="0">
                <a:ln w="0"/>
                <a:solidFill>
                  <a:schemeClr val="accent1"/>
                </a:solidFill>
                <a:effectLst>
                  <a:outerShdw blurRad="38100" dist="25400" dir="5400000" algn="ctr" rotWithShape="0">
                    <a:srgbClr val="6E747A">
                      <a:alpha val="43000"/>
                    </a:srgbClr>
                  </a:outerShdw>
                </a:effectLst>
              </a:rPr>
              <a:t>MWh</a:t>
            </a:r>
            <a:endParaRPr lang="es-ES" sz="2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435323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92015"/>
            <a:ext cx="9217024" cy="528673"/>
          </a:xfrm>
        </p:spPr>
        <p:txBody>
          <a:bodyPr>
            <a:normAutofit fontScale="90000"/>
          </a:bodyPr>
          <a:lstStyle/>
          <a:p>
            <a:r>
              <a:rPr lang="es-AR" sz="3200" dirty="0">
                <a:latin typeface="+mn-lt"/>
              </a:rPr>
              <a:t>Procedimiento de Formación de Precio Estabilizado</a:t>
            </a:r>
          </a:p>
        </p:txBody>
      </p:sp>
      <p:sp>
        <p:nvSpPr>
          <p:cNvPr id="23"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4" name="Marcador de pie de página 1"/>
          <p:cNvSpPr txBox="1">
            <a:spLocks/>
          </p:cNvSpPr>
          <p:nvPr/>
        </p:nvSpPr>
        <p:spPr>
          <a:xfrm>
            <a:off x="3143672" y="6311726"/>
            <a:ext cx="6624736" cy="501650"/>
          </a:xfrm>
          <a:prstGeom prst="rect">
            <a:avLst/>
          </a:prstGeom>
        </p:spPr>
        <p:txBody>
          <a:bodyPr vert="horz" lIns="91440" tIns="45720" rIns="91440" bIns="45720" rtlCol="0" anchor="ctr"/>
          <a:lstStyle>
            <a:defPPr>
              <a:defRPr lang="es-ES_tradnl"/>
            </a:defPPr>
            <a:lvl1pPr algn="ctr" defTabSz="457200" rtl="0" fontAlgn="base">
              <a:spcBef>
                <a:spcPct val="0"/>
              </a:spcBef>
              <a:spcAft>
                <a:spcPct val="0"/>
              </a:spcAft>
              <a:defRPr sz="1200" b="1" kern="1200">
                <a:solidFill>
                  <a:srgbClr val="0072BC"/>
                </a:solidFill>
                <a:latin typeface="Roboto" charset="0"/>
                <a:ea typeface="Roboto" charset="0"/>
                <a:cs typeface="Roboto"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400" fontAlgn="auto">
              <a:spcBef>
                <a:spcPts val="0"/>
              </a:spcBef>
              <a:spcAft>
                <a:spcPts val="0"/>
              </a:spcAft>
              <a:defRPr/>
            </a:pPr>
            <a:r>
              <a:rPr lang="es-ES_tradnl" smtClean="0"/>
              <a:t>Audiencia Pública PEST – Secretaría de Energía Eléctrica</a:t>
            </a:r>
            <a:endParaRPr lang="es-ES_tradnl" dirty="0"/>
          </a:p>
        </p:txBody>
      </p:sp>
      <p:graphicFrame>
        <p:nvGraphicFramePr>
          <p:cNvPr id="25" name="Gráfico 24"/>
          <p:cNvGraphicFramePr>
            <a:graphicFrameLocks noGrp="1"/>
          </p:cNvGraphicFramePr>
          <p:nvPr>
            <p:extLst>
              <p:ext uri="{D42A27DB-BD31-4B8C-83A1-F6EECF244321}">
                <p14:modId xmlns:p14="http://schemas.microsoft.com/office/powerpoint/2010/main" val="2840484974"/>
              </p:ext>
            </p:extLst>
          </p:nvPr>
        </p:nvGraphicFramePr>
        <p:xfrm>
          <a:off x="551384" y="836712"/>
          <a:ext cx="11032508" cy="5475014"/>
        </p:xfrm>
        <a:graphic>
          <a:graphicData uri="http://schemas.openxmlformats.org/drawingml/2006/chart">
            <c:chart xmlns:c="http://schemas.openxmlformats.org/drawingml/2006/chart" xmlns:r="http://schemas.openxmlformats.org/officeDocument/2006/relationships" r:id="rId2"/>
          </a:graphicData>
        </a:graphic>
      </p:graphicFrame>
      <p:sp>
        <p:nvSpPr>
          <p:cNvPr id="26" name="Pentágono 25"/>
          <p:cNvSpPr/>
          <p:nvPr/>
        </p:nvSpPr>
        <p:spPr>
          <a:xfrm>
            <a:off x="3455280" y="4149624"/>
            <a:ext cx="2314575" cy="700088"/>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srgbClr val="2091D0">
                    <a:lumMod val="75000"/>
                  </a:srgbClr>
                </a:solidFill>
                <a:effectLst/>
                <a:uLnTx/>
                <a:uFillTx/>
                <a:latin typeface="Calibri"/>
                <a:ea typeface="+mn-ea"/>
                <a:cs typeface="+mn-cs"/>
              </a:rPr>
              <a:t>PEST =&gt; Promedio Precios </a:t>
            </a:r>
            <a:r>
              <a:rPr kumimoji="0" lang="es-AR" sz="2000" b="0" i="0" u="none" strike="noStrike" kern="1200" cap="none" spc="0" normalizeH="0" baseline="0" noProof="0" dirty="0" smtClean="0">
                <a:ln>
                  <a:noFill/>
                </a:ln>
                <a:solidFill>
                  <a:srgbClr val="2091D0">
                    <a:lumMod val="75000"/>
                  </a:srgbClr>
                </a:solidFill>
                <a:effectLst/>
                <a:uLnTx/>
                <a:uFillTx/>
                <a:latin typeface="Calibri"/>
                <a:ea typeface="+mn-ea"/>
                <a:cs typeface="+mn-cs"/>
              </a:rPr>
              <a:t>Mensuales</a:t>
            </a:r>
            <a:endParaRPr kumimoji="0" lang="es-AR" sz="2000" b="0" i="0" u="none" strike="noStrike" kern="1200" cap="none" spc="0" normalizeH="0" baseline="0" noProof="0" dirty="0">
              <a:ln>
                <a:noFill/>
              </a:ln>
              <a:solidFill>
                <a:srgbClr val="2091D0">
                  <a:lumMod val="75000"/>
                </a:srgbClr>
              </a:solidFill>
              <a:effectLst/>
              <a:uLnTx/>
              <a:uFillTx/>
              <a:latin typeface="Calibri"/>
              <a:ea typeface="+mn-ea"/>
              <a:cs typeface="+mn-cs"/>
            </a:endParaRPr>
          </a:p>
        </p:txBody>
      </p:sp>
      <p:sp>
        <p:nvSpPr>
          <p:cNvPr id="27" name="Pentágono 26"/>
          <p:cNvSpPr/>
          <p:nvPr/>
        </p:nvSpPr>
        <p:spPr>
          <a:xfrm>
            <a:off x="7480821" y="4735412"/>
            <a:ext cx="1614488" cy="614363"/>
          </a:xfrm>
          <a:prstGeom prst="homePlate">
            <a:avLst/>
          </a:prstGeom>
          <a:solidFill>
            <a:schemeClr val="accent6">
              <a:lumMod val="40000"/>
              <a:lumOff val="60000"/>
            </a:schemeClr>
          </a:solidFill>
          <a:ln>
            <a:solidFill>
              <a:schemeClr val="bg1">
                <a:lumMod val="65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smtClean="0">
                <a:ln>
                  <a:noFill/>
                </a:ln>
                <a:solidFill>
                  <a:srgbClr val="2091D0">
                    <a:lumMod val="75000"/>
                  </a:srgbClr>
                </a:solidFill>
                <a:effectLst/>
                <a:uLnTx/>
                <a:uFillTx/>
                <a:latin typeface="Calibri"/>
                <a:ea typeface="+mn-ea"/>
                <a:cs typeface="+mn-cs"/>
              </a:rPr>
              <a:t>PEST con Subsidio</a:t>
            </a:r>
            <a:endParaRPr kumimoji="0" lang="es-AR" sz="2000" b="0" i="0" u="none" strike="noStrike" kern="1200" cap="none" spc="0" normalizeH="0" baseline="0" noProof="0" dirty="0">
              <a:ln>
                <a:noFill/>
              </a:ln>
              <a:solidFill>
                <a:srgbClr val="2091D0">
                  <a:lumMod val="75000"/>
                </a:srgbClr>
              </a:solidFill>
              <a:effectLst/>
              <a:uLnTx/>
              <a:uFillTx/>
              <a:latin typeface="Calibri"/>
              <a:ea typeface="+mn-ea"/>
              <a:cs typeface="+mn-cs"/>
            </a:endParaRPr>
          </a:p>
        </p:txBody>
      </p:sp>
      <p:sp>
        <p:nvSpPr>
          <p:cNvPr id="28" name="Pentágono 27"/>
          <p:cNvSpPr/>
          <p:nvPr/>
        </p:nvSpPr>
        <p:spPr>
          <a:xfrm>
            <a:off x="7480821" y="3426518"/>
            <a:ext cx="1614488" cy="614363"/>
          </a:xfrm>
          <a:prstGeom prst="homePlate">
            <a:avLst/>
          </a:prstGeom>
          <a:pattFill prst="dkUpDiag">
            <a:fgClr>
              <a:schemeClr val="accent6">
                <a:lumMod val="60000"/>
                <a:lumOff val="40000"/>
              </a:schemeClr>
            </a:fgClr>
            <a:bgClr>
              <a:schemeClr val="bg1"/>
            </a:bgClr>
          </a:pattFill>
          <a:ln>
            <a:solidFill>
              <a:schemeClr val="bg1">
                <a:lumMod val="65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smtClean="0">
                <a:ln>
                  <a:noFill/>
                </a:ln>
                <a:solidFill>
                  <a:srgbClr val="2091D0">
                    <a:lumMod val="75000"/>
                  </a:srgbClr>
                </a:solidFill>
                <a:effectLst/>
                <a:uLnTx/>
                <a:uFillTx/>
                <a:latin typeface="Calibri"/>
                <a:ea typeface="+mn-ea"/>
                <a:cs typeface="+mn-cs"/>
              </a:rPr>
              <a:t>SUBSIDIO</a:t>
            </a:r>
            <a:endParaRPr kumimoji="0" lang="es-AR" sz="2000" b="0" i="0" u="none" strike="noStrike" kern="1200" cap="none" spc="0" normalizeH="0" baseline="0" noProof="0" dirty="0">
              <a:ln>
                <a:noFill/>
              </a:ln>
              <a:solidFill>
                <a:srgbClr val="2091D0">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356781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79376" y="772949"/>
            <a:ext cx="11161240" cy="5584377"/>
          </a:xfrm>
          <a:prstGeom prst="rect">
            <a:avLst/>
          </a:prstGeom>
        </p:spPr>
      </p:pic>
      <p:sp>
        <p:nvSpPr>
          <p:cNvPr id="6" name="2 Título"/>
          <p:cNvSpPr>
            <a:spLocks noGrp="1"/>
          </p:cNvSpPr>
          <p:nvPr>
            <p:ph type="title"/>
          </p:nvPr>
        </p:nvSpPr>
        <p:spPr>
          <a:xfrm>
            <a:off x="551384" y="92015"/>
            <a:ext cx="7128792" cy="528673"/>
          </a:xfrm>
        </p:spPr>
        <p:txBody>
          <a:bodyPr>
            <a:normAutofit fontScale="90000"/>
          </a:bodyPr>
          <a:lstStyle/>
          <a:p>
            <a:r>
              <a:rPr lang="es-AR" sz="3200" dirty="0" smtClean="0">
                <a:latin typeface="+mn-lt"/>
              </a:rPr>
              <a:t>Cobertura de Precios por Tipo de Usuario</a:t>
            </a:r>
            <a:endParaRPr lang="es-AR" sz="2800" dirty="0">
              <a:latin typeface="+mn-lt"/>
            </a:endParaRPr>
          </a:p>
        </p:txBody>
      </p:sp>
      <p:sp>
        <p:nvSpPr>
          <p:cNvPr id="12" name="Rectángulo 11"/>
          <p:cNvSpPr/>
          <p:nvPr/>
        </p:nvSpPr>
        <p:spPr>
          <a:xfrm>
            <a:off x="5260215" y="1233958"/>
            <a:ext cx="6596425" cy="4769843"/>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AR" b="1" dirty="0" smtClean="0">
                <a:solidFill>
                  <a:schemeClr val="accent3"/>
                </a:solidFill>
              </a:rPr>
              <a:t>PROYECTADO</a:t>
            </a:r>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p:txBody>
      </p:sp>
      <p:sp>
        <p:nvSpPr>
          <p:cNvPr id="11" name="Rectángulo 10"/>
          <p:cNvSpPr/>
          <p:nvPr/>
        </p:nvSpPr>
        <p:spPr>
          <a:xfrm>
            <a:off x="1342628" y="1233959"/>
            <a:ext cx="3873890" cy="4752528"/>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AR" b="1" dirty="0" smtClean="0">
                <a:solidFill>
                  <a:schemeClr val="accent3"/>
                </a:solidFill>
              </a:rPr>
              <a:t>REAL</a:t>
            </a:r>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a:p>
            <a:pPr algn="ctr"/>
            <a:endParaRPr lang="es-AR" dirty="0" smtClean="0"/>
          </a:p>
          <a:p>
            <a:pPr algn="ctr"/>
            <a:endParaRPr lang="es-AR" dirty="0"/>
          </a:p>
        </p:txBody>
      </p:sp>
      <p:sp>
        <p:nvSpPr>
          <p:cNvPr id="8"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1537363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spcAft>
                <a:spcPts val="0"/>
              </a:spcAft>
            </a:pPr>
            <a:r>
              <a:rPr lang="es-AR" sz="2900" dirty="0">
                <a:latin typeface="+mn-lt"/>
              </a:rPr>
              <a:t>Tarifa Social Federal</a:t>
            </a:r>
          </a:p>
        </p:txBody>
      </p:sp>
      <p:sp>
        <p:nvSpPr>
          <p:cNvPr id="4" name="35 CuadroTexto"/>
          <p:cNvSpPr txBox="1"/>
          <p:nvPr/>
        </p:nvSpPr>
        <p:spPr>
          <a:xfrm>
            <a:off x="349112" y="852164"/>
            <a:ext cx="11520000"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AR" sz="2400" b="1" i="0" u="none" strike="noStrike" kern="1200" cap="none" spc="0" normalizeH="0" baseline="0" noProof="0" dirty="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rPr>
              <a:t>¿Qué es la Tarifa Social Federal de </a:t>
            </a:r>
            <a:r>
              <a:rPr kumimoji="0" lang="es-AR" sz="2400" b="1" i="0" u="none" strike="noStrike" kern="1200" cap="none" spc="0" normalizeH="0" baseline="0" noProof="0" dirty="0" smtClean="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rPr>
              <a:t>electricidad?</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s-AR" sz="1800" b="0" i="0" u="none" strike="noStrike" kern="1200" cap="none" spc="0" normalizeH="0" baseline="0" noProof="0" dirty="0">
                <a:ln>
                  <a:noFill/>
                </a:ln>
                <a:solidFill>
                  <a:srgbClr val="000000">
                    <a:lumMod val="65000"/>
                    <a:lumOff val="35000"/>
                  </a:srgbClr>
                </a:solidFill>
                <a:effectLst/>
                <a:uLnTx/>
                <a:uFillTx/>
                <a:latin typeface="Roboto" panose="02000000000000000000" pitchFamily="2" charset="0"/>
                <a:ea typeface="Roboto" panose="02000000000000000000" pitchFamily="2" charset="0"/>
                <a:cs typeface="Roboto" panose="02000000000000000000" pitchFamily="2" charset="0"/>
              </a:rPr>
              <a:t>Bonificación </a:t>
            </a:r>
            <a:r>
              <a:rPr kumimoji="0" lang="es-AR" sz="1800" b="0" i="0" u="none" strike="noStrike" kern="1200" cap="none" spc="0" normalizeH="0" baseline="0" noProof="0" dirty="0" smtClean="0">
                <a:ln>
                  <a:noFill/>
                </a:ln>
                <a:solidFill>
                  <a:srgbClr val="000000">
                    <a:lumMod val="65000"/>
                    <a:lumOff val="35000"/>
                  </a:srgbClr>
                </a:solidFill>
                <a:effectLst/>
                <a:uLnTx/>
                <a:uFillTx/>
                <a:latin typeface="Roboto" panose="02000000000000000000" pitchFamily="2" charset="0"/>
                <a:ea typeface="Roboto" panose="02000000000000000000" pitchFamily="2" charset="0"/>
                <a:cs typeface="Roboto" panose="02000000000000000000" pitchFamily="2" charset="0"/>
              </a:rPr>
              <a:t>en el precio de la electricidad en el MEM a </a:t>
            </a:r>
            <a:r>
              <a:rPr kumimoji="0" lang="es-AR" sz="1800" b="0"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rPr>
              <a:t>usuarios residenciales vulnerables de todo el </a:t>
            </a:r>
            <a:r>
              <a:rPr kumimoji="0" lang="es-AR" sz="1800" b="0" i="0" u="none" strike="noStrike" kern="1200" cap="none" spc="0" normalizeH="0" baseline="0" noProof="0" dirty="0" smtClean="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rPr>
              <a:t>país</a:t>
            </a:r>
            <a:endParaRPr kumimoji="0" lang="es-AR" sz="1800" b="0"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3" name="CuadroTexto 32"/>
          <p:cNvSpPr txBox="1"/>
          <p:nvPr/>
        </p:nvSpPr>
        <p:spPr>
          <a:xfrm>
            <a:off x="387597" y="1702330"/>
            <a:ext cx="5601769" cy="4308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200"/>
              </a:spcAft>
              <a:buClrTx/>
              <a:buSzTx/>
              <a:buFont typeface="Wingdings" panose="05000000000000000000" pitchFamily="2" charset="2"/>
              <a:buChar char="ü"/>
              <a:tabLst/>
              <a:defRPr/>
            </a:pPr>
            <a:r>
              <a:rPr kumimoji="0" lang="es-AR" sz="2200" b="1" i="0" u="none" strike="noStrike" kern="1200" cap="none" spc="0" normalizeH="0" baseline="0" noProof="0" dirty="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rPr>
              <a:t>¿Cómo </a:t>
            </a:r>
            <a:r>
              <a:rPr kumimoji="0" lang="es-AR" sz="2200" b="1" i="0" u="none" strike="noStrike" kern="1200" cap="none" spc="0" normalizeH="0" baseline="0" noProof="0" dirty="0" smtClean="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rPr>
              <a:t>funciona el nuevo esquema?</a:t>
            </a:r>
            <a:endParaRPr kumimoji="0" lang="es-AR" sz="2200" b="1" i="0" u="none" strike="noStrike" kern="1200" cap="none" spc="0" normalizeH="0" baseline="0" noProof="0" dirty="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3" name="CuadroTexto 42"/>
          <p:cNvSpPr txBox="1"/>
          <p:nvPr/>
        </p:nvSpPr>
        <p:spPr>
          <a:xfrm>
            <a:off x="6109112" y="1740709"/>
            <a:ext cx="6082888" cy="73353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200"/>
              </a:spcAft>
              <a:buClrTx/>
              <a:buSzTx/>
              <a:buFont typeface="Wingdings" panose="05000000000000000000" pitchFamily="2" charset="2"/>
              <a:buChar char="ü"/>
              <a:tabLst/>
              <a:defRPr/>
            </a:pPr>
            <a:r>
              <a:rPr kumimoji="0" lang="es-AR" sz="2200" b="1" i="0" u="none" strike="noStrike" kern="1200" cap="none" spc="0" normalizeH="0" baseline="0" noProof="0" dirty="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rPr>
              <a:t>¿Cómo </a:t>
            </a:r>
            <a:r>
              <a:rPr kumimoji="0" lang="es-AR" sz="2200" b="1" i="0" u="none" strike="noStrike" kern="1200" cap="none" spc="0" normalizeH="0" baseline="0" noProof="0" dirty="0" smtClean="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rPr>
              <a:t>lo verán reflejado los usuarios?</a:t>
            </a:r>
            <a:endParaRPr kumimoji="0" lang="es-AR" sz="2200" b="1" i="0" u="none" strike="noStrike" kern="1200" cap="none" spc="0" normalizeH="0" baseline="0" noProof="0" dirty="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endParaRPr>
          </a:p>
          <a:p>
            <a:pPr marL="271462" marR="0" lvl="2" indent="0" algn="l" defTabSz="914400" rtl="0" eaLnBrk="1" fontAlgn="auto" latinLnBrk="0" hangingPunct="1">
              <a:lnSpc>
                <a:spcPct val="100000"/>
              </a:lnSpc>
              <a:spcBef>
                <a:spcPts val="0"/>
              </a:spcBef>
              <a:spcAft>
                <a:spcPts val="400"/>
              </a:spcAft>
              <a:buClrTx/>
              <a:buSzTx/>
              <a:buFontTx/>
              <a:buNone/>
              <a:tabLst/>
              <a:defRPr/>
            </a:pPr>
            <a:r>
              <a:rPr kumimoji="0" lang="es-AR" sz="1800" b="0" i="0" u="none" strike="noStrike" kern="1200" cap="none" spc="0" normalizeH="0" baseline="0" noProof="0" dirty="0">
                <a:ln>
                  <a:noFill/>
                </a:ln>
                <a:solidFill>
                  <a:srgbClr val="000000">
                    <a:lumMod val="65000"/>
                    <a:lumOff val="35000"/>
                  </a:srgbClr>
                </a:solidFill>
                <a:effectLst/>
                <a:uLnTx/>
                <a:uFillTx/>
                <a:latin typeface="Roboto" panose="02000000000000000000" pitchFamily="2" charset="0"/>
                <a:ea typeface="Roboto" panose="02000000000000000000" pitchFamily="2" charset="0"/>
                <a:cs typeface="Roboto" panose="02000000000000000000" pitchFamily="2" charset="0"/>
              </a:rPr>
              <a:t>Como un </a:t>
            </a:r>
            <a:r>
              <a:rPr kumimoji="0" lang="es-AR" sz="1800" b="0" i="0" u="none" strike="noStrike" kern="1200" cap="none" spc="0" normalizeH="0" baseline="0" noProof="0" dirty="0" smtClean="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rPr>
              <a:t>descuento en la liquidación del servicio</a:t>
            </a:r>
            <a:endParaRPr kumimoji="0" lang="es-AR" sz="1800" b="0" i="0" u="none" strike="noStrike" kern="1200" cap="none" spc="0" normalizeH="0" baseline="0" noProof="0" dirty="0">
              <a:ln>
                <a:noFill/>
              </a:ln>
              <a:solidFill>
                <a:srgbClr val="000000">
                  <a:lumMod val="65000"/>
                  <a:lumOff val="35000"/>
                </a:srgb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p:txBody>
      </p:sp>
      <p:sp>
        <p:nvSpPr>
          <p:cNvPr id="13" name="CuadroTexto 12"/>
          <p:cNvSpPr txBox="1"/>
          <p:nvPr/>
        </p:nvSpPr>
        <p:spPr>
          <a:xfrm>
            <a:off x="344655" y="6354706"/>
            <a:ext cx="68290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1" i="0" u="sng"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Bloque Gratuito</a:t>
            </a:r>
            <a:r>
              <a:rPr kumimoji="0" lang="es-AR" sz="1400" b="1"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150 </a:t>
            </a:r>
            <a:r>
              <a:rPr kumimoji="0" lang="es-AR" sz="1400" b="0" i="0" u="none" strike="noStrike" kern="1200" cap="none" spc="0" normalizeH="0" baseline="0" noProof="0" dirty="0" err="1">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k</a:t>
            </a:r>
            <a:r>
              <a:rPr kumimoji="0" lang="es-AR" sz="1400" b="0" i="0" u="none" strike="noStrike" kern="1200" cap="none" spc="0" normalizeH="0" baseline="0" noProof="0" dirty="0" err="1"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Wh</a:t>
            </a: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/mes (NEA: 300 </a:t>
            </a:r>
            <a:r>
              <a:rPr kumimoji="0" lang="es-AR" sz="1400" b="0" i="0" u="none" strike="noStrike" kern="1200" cap="none" spc="0" normalizeH="0" baseline="0" noProof="0" dirty="0" err="1">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k</a:t>
            </a:r>
            <a:r>
              <a:rPr kumimoji="0" lang="es-AR" sz="1400" b="0" i="0" u="none" strike="noStrike" kern="1200" cap="none" spc="0" normalizeH="0" baseline="0" noProof="0" dirty="0" err="1"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Wh</a:t>
            </a: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/mes)</a:t>
            </a:r>
            <a:endParaRPr kumimoji="0" lang="es-AR"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aphicFrame>
        <p:nvGraphicFramePr>
          <p:cNvPr id="21" name="Tabla 20"/>
          <p:cNvGraphicFramePr>
            <a:graphicFrameLocks noGrp="1"/>
          </p:cNvGraphicFramePr>
          <p:nvPr>
            <p:extLst>
              <p:ext uri="{D42A27DB-BD31-4B8C-83A1-F6EECF244321}">
                <p14:modId xmlns:p14="http://schemas.microsoft.com/office/powerpoint/2010/main" val="1242670454"/>
              </p:ext>
            </p:extLst>
          </p:nvPr>
        </p:nvGraphicFramePr>
        <p:xfrm>
          <a:off x="6397994" y="3002338"/>
          <a:ext cx="5471117" cy="1854200"/>
        </p:xfrm>
        <a:graphic>
          <a:graphicData uri="http://schemas.openxmlformats.org/drawingml/2006/table">
            <a:tbl>
              <a:tblPr>
                <a:tableStyleId>{2D5ABB26-0587-4C30-8999-92F81FD0307C}</a:tableStyleId>
              </a:tblPr>
              <a:tblGrid>
                <a:gridCol w="2899972">
                  <a:extLst>
                    <a:ext uri="{9D8B030D-6E8A-4147-A177-3AD203B41FA5}">
                      <a16:colId xmlns:a16="http://schemas.microsoft.com/office/drawing/2014/main" xmlns="" val="20000"/>
                    </a:ext>
                  </a:extLst>
                </a:gridCol>
                <a:gridCol w="2571145">
                  <a:extLst>
                    <a:ext uri="{9D8B030D-6E8A-4147-A177-3AD203B41FA5}">
                      <a16:colId xmlns:a16="http://schemas.microsoft.com/office/drawing/2014/main" xmlns="" val="20001"/>
                    </a:ext>
                  </a:extLst>
                </a:gridCol>
              </a:tblGrid>
              <a:tr h="370840">
                <a:tc>
                  <a:txBody>
                    <a:bodyPr/>
                    <a:lstStyle/>
                    <a:p>
                      <a:pPr algn="ctr"/>
                      <a:r>
                        <a:rPr lang="es-AR" sz="1400"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Concepto</a:t>
                      </a:r>
                    </a:p>
                  </a:txBody>
                  <a:tcPr>
                    <a:solidFill>
                      <a:schemeClr val="bg1">
                        <a:lumMod val="85000"/>
                      </a:schemeClr>
                    </a:solidFill>
                  </a:tcPr>
                </a:tc>
                <a:tc>
                  <a:txBody>
                    <a:bodyPr/>
                    <a:lstStyle/>
                    <a:p>
                      <a:pPr algn="ctr"/>
                      <a:r>
                        <a:rPr lang="es-AR" sz="1400"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Importe</a:t>
                      </a:r>
                    </a:p>
                  </a:txBody>
                  <a:tcPr>
                    <a:solidFill>
                      <a:schemeClr val="bg1">
                        <a:lumMod val="85000"/>
                      </a:schemeClr>
                    </a:solidFill>
                  </a:tcPr>
                </a:tc>
                <a:extLst>
                  <a:ext uri="{0D108BD9-81ED-4DB2-BD59-A6C34878D82A}">
                    <a16:rowId xmlns:a16="http://schemas.microsoft.com/office/drawing/2014/main" xmlns="" val="10000"/>
                  </a:ext>
                </a:extLst>
              </a:tr>
              <a:tr h="370840">
                <a:tc>
                  <a:txBody>
                    <a:bodyPr/>
                    <a:lstStyle/>
                    <a:p>
                      <a:r>
                        <a:rPr lang="es-AR" sz="1400"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Cargo</a:t>
                      </a:r>
                      <a:r>
                        <a:rPr lang="es-AR" sz="1400" baseline="0"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Fijo</a:t>
                      </a:r>
                      <a:endParaRPr lang="es-AR" sz="14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r"/>
                      <a:r>
                        <a:rPr lang="es-AR" sz="1400"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50</a:t>
                      </a:r>
                      <a:endParaRPr lang="es-AR" sz="14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xmlns="" val="10001"/>
                  </a:ext>
                </a:extLst>
              </a:tr>
              <a:tr h="370840">
                <a:tc>
                  <a:txBody>
                    <a:bodyPr/>
                    <a:lstStyle/>
                    <a:p>
                      <a:r>
                        <a:rPr lang="es-AR" sz="1400"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Consumo</a:t>
                      </a:r>
                      <a:endParaRPr lang="es-AR" sz="14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r"/>
                      <a:r>
                        <a:rPr lang="es-AR" sz="1400"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300</a:t>
                      </a:r>
                      <a:endParaRPr lang="es-AR" sz="14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xmlns="" val="10002"/>
                  </a:ext>
                </a:extLst>
              </a:tr>
              <a:tr h="370840">
                <a:tc>
                  <a:txBody>
                    <a:bodyPr/>
                    <a:lstStyle/>
                    <a:p>
                      <a:r>
                        <a:rPr lang="es-AR" sz="1400" b="1"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Bonificación por Tarifa Social</a:t>
                      </a:r>
                      <a:endParaRPr lang="es-AR" sz="14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txBody>
                  <a:tcPr>
                    <a:lnB w="12700" cap="flat" cmpd="sng" algn="ctr">
                      <a:solidFill>
                        <a:schemeClr val="tx1"/>
                      </a:solidFill>
                      <a:prstDash val="solid"/>
                      <a:round/>
                      <a:headEnd type="none" w="med" len="med"/>
                      <a:tailEnd type="none" w="med" len="med"/>
                    </a:lnB>
                  </a:tcPr>
                </a:tc>
                <a:tc>
                  <a:txBody>
                    <a:bodyPr/>
                    <a:lstStyle/>
                    <a:p>
                      <a:pPr algn="r"/>
                      <a:r>
                        <a:rPr lang="es-AR" sz="1400" b="1"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-200</a:t>
                      </a:r>
                      <a:endParaRPr lang="es-AR" sz="14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r>
                        <a:rPr lang="es-AR" sz="1400"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Subtotal</a:t>
                      </a:r>
                      <a:endParaRPr lang="es-AR" sz="14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txBody>
                  <a:tcPr>
                    <a:lnT w="12700" cap="flat" cmpd="sng" algn="ctr">
                      <a:solidFill>
                        <a:schemeClr val="tx1"/>
                      </a:solidFill>
                      <a:prstDash val="solid"/>
                      <a:round/>
                      <a:headEnd type="none" w="med" len="med"/>
                      <a:tailEnd type="none" w="med" len="med"/>
                    </a:lnT>
                  </a:tcPr>
                </a:tc>
                <a:tc>
                  <a:txBody>
                    <a:bodyPr/>
                    <a:lstStyle/>
                    <a:p>
                      <a:pPr algn="r"/>
                      <a:r>
                        <a:rPr lang="es-AR" sz="1400" dirty="0" smtClean="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150</a:t>
                      </a:r>
                      <a:endParaRPr lang="es-AR" sz="14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4"/>
                  </a:ext>
                </a:extLst>
              </a:tr>
            </a:tbl>
          </a:graphicData>
        </a:graphic>
      </p:graphicFrame>
      <p:sp>
        <p:nvSpPr>
          <p:cNvPr id="22" name="CuadroTexto 21"/>
          <p:cNvSpPr txBox="1"/>
          <p:nvPr/>
        </p:nvSpPr>
        <p:spPr>
          <a:xfrm>
            <a:off x="6321793" y="2716753"/>
            <a:ext cx="73770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Ejemplo</a:t>
            </a:r>
            <a:endParaRPr kumimoji="0" lang="es-AR" sz="12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9" name="Grupo 8"/>
          <p:cNvGrpSpPr/>
          <p:nvPr/>
        </p:nvGrpSpPr>
        <p:grpSpPr>
          <a:xfrm>
            <a:off x="168383" y="2160801"/>
            <a:ext cx="6179633" cy="4098392"/>
            <a:chOff x="168383" y="2138767"/>
            <a:chExt cx="6179633" cy="4098392"/>
          </a:xfrm>
        </p:grpSpPr>
        <p:sp>
          <p:nvSpPr>
            <p:cNvPr id="11" name="CuadroTexto 10"/>
            <p:cNvSpPr txBox="1"/>
            <p:nvPr/>
          </p:nvSpPr>
          <p:spPr>
            <a:xfrm>
              <a:off x="168383" y="2138767"/>
              <a:ext cx="21620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 de descuento sobre 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p</a:t>
              </a: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recio en el MEM</a:t>
              </a:r>
              <a:endParaRPr kumimoji="0" lang="es-AR"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nvGrpSpPr>
            <p:cNvPr id="7" name="Grupo 6"/>
            <p:cNvGrpSpPr/>
            <p:nvPr/>
          </p:nvGrpSpPr>
          <p:grpSpPr>
            <a:xfrm>
              <a:off x="780641" y="2636694"/>
              <a:ext cx="4860000" cy="3600465"/>
              <a:chOff x="582335" y="2735847"/>
              <a:chExt cx="4860000" cy="3600465"/>
            </a:xfrm>
          </p:grpSpPr>
          <p:pic>
            <p:nvPicPr>
              <p:cNvPr id="2" name="Imagen 1"/>
              <p:cNvPicPr>
                <a:picLocks noChangeAspect="1"/>
              </p:cNvPicPr>
              <p:nvPr/>
            </p:nvPicPr>
            <p:blipFill>
              <a:blip r:embed="rId3"/>
              <a:stretch>
                <a:fillRect/>
              </a:stretch>
            </p:blipFill>
            <p:spPr>
              <a:xfrm>
                <a:off x="582335" y="2735847"/>
                <a:ext cx="4860000" cy="2926125"/>
              </a:xfrm>
              <a:prstGeom prst="rect">
                <a:avLst/>
              </a:prstGeom>
            </p:spPr>
          </p:pic>
          <p:sp>
            <p:nvSpPr>
              <p:cNvPr id="6" name="CuadroTexto 5"/>
              <p:cNvSpPr txBox="1"/>
              <p:nvPr/>
            </p:nvSpPr>
            <p:spPr>
              <a:xfrm>
                <a:off x="1629205" y="5596510"/>
                <a:ext cx="84029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Bloque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Gratuito</a:t>
                </a:r>
                <a:endParaRPr kumimoji="0" lang="es-AR"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CuadroTexto 9"/>
              <p:cNvSpPr txBox="1"/>
              <p:nvPr/>
            </p:nvSpPr>
            <p:spPr>
              <a:xfrm>
                <a:off x="2532032" y="5597648"/>
                <a:ext cx="249894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Excedente </a:t>
                </a: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entre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Bloque </a:t>
                </a:r>
                <a:r>
                  <a:rPr kumimoji="0" lang="es-AR"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gratuito </a:t>
                </a: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2x </a:t>
                </a:r>
                <a:r>
                  <a:rPr kumimoji="0" lang="es-AR"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Bloque gratuito</a:t>
                </a:r>
                <a:endParaRPr kumimoji="0" lang="es-AR" sz="14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0" name="Rectángulo 29"/>
              <p:cNvSpPr/>
              <p:nvPr/>
            </p:nvSpPr>
            <p:spPr>
              <a:xfrm>
                <a:off x="2931788" y="4122666"/>
                <a:ext cx="1656000" cy="11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Conector recto 19"/>
              <p:cNvCxnSpPr/>
              <p:nvPr/>
            </p:nvCxnSpPr>
            <p:spPr>
              <a:xfrm flipV="1">
                <a:off x="2909752" y="4122666"/>
                <a:ext cx="10886" cy="1116000"/>
              </a:xfrm>
              <a:prstGeom prst="line">
                <a:avLst/>
              </a:prstGeom>
              <a:ln w="2857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1725628" y="4118596"/>
                <a:ext cx="245612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smtClean="0">
                    <a:ln>
                      <a:noFill/>
                    </a:ln>
                    <a:solidFill>
                      <a:srgbClr val="70AD47">
                        <a:lumMod val="50000"/>
                      </a:srgbClr>
                    </a:solidFill>
                    <a:effectLst/>
                    <a:uLnTx/>
                    <a:uFillTx/>
                    <a:latin typeface="Roboto" panose="02000000000000000000" pitchFamily="2" charset="0"/>
                    <a:ea typeface="Roboto" panose="02000000000000000000" pitchFamily="2" charset="0"/>
                    <a:cs typeface="Roboto" panose="02000000000000000000" pitchFamily="2" charset="0"/>
                  </a:rPr>
                  <a:t>Bonificación por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smtClean="0">
                    <a:ln>
                      <a:noFill/>
                    </a:ln>
                    <a:solidFill>
                      <a:srgbClr val="70AD47">
                        <a:lumMod val="50000"/>
                      </a:srgbClr>
                    </a:solidFill>
                    <a:effectLst/>
                    <a:uLnTx/>
                    <a:uFillTx/>
                    <a:latin typeface="Roboto" panose="02000000000000000000" pitchFamily="2" charset="0"/>
                    <a:ea typeface="Roboto" panose="02000000000000000000" pitchFamily="2" charset="0"/>
                    <a:cs typeface="Roboto" panose="02000000000000000000" pitchFamily="2" charset="0"/>
                  </a:rPr>
                  <a:t>Tarifa Social</a:t>
                </a:r>
                <a:endParaRPr kumimoji="0" lang="es-AR" sz="2400" b="1" i="0" u="none" strike="noStrike" kern="1200" cap="none" spc="0" normalizeH="0" baseline="0" noProof="0" dirty="0">
                  <a:ln>
                    <a:noFill/>
                  </a:ln>
                  <a:solidFill>
                    <a:srgbClr val="70AD47">
                      <a:lumMod val="50000"/>
                    </a:srgb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8" name="CuadroTexto 7"/>
            <p:cNvSpPr txBox="1"/>
            <p:nvPr/>
          </p:nvSpPr>
          <p:spPr>
            <a:xfrm>
              <a:off x="5502913" y="5237555"/>
              <a:ext cx="8451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200" b="0" i="0" u="none" strike="noStrike" kern="1200" cap="none" spc="0" normalizeH="0" baseline="0" noProof="0" dirty="0" err="1"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kWh</a:t>
              </a:r>
              <a:r>
                <a:rPr kumimoji="0" lang="es-AR" sz="1200" b="0" i="0" u="none" strike="noStrike" kern="1200" cap="none" spc="0" normalizeH="0" baseline="0" noProof="0" dirty="0" smtClean="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rPr>
                <a:t>/mes</a:t>
              </a:r>
              <a:endParaRPr kumimoji="0" lang="es-AR" sz="12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4" name="CuadroTexto 13"/>
          <p:cNvSpPr txBox="1"/>
          <p:nvPr/>
        </p:nvSpPr>
        <p:spPr>
          <a:xfrm>
            <a:off x="3218228" y="3100074"/>
            <a:ext cx="1441908" cy="584775"/>
          </a:xfrm>
          <a:prstGeom prst="rect">
            <a:avLst/>
          </a:prstGeom>
          <a:noFill/>
          <a:ln w="28575">
            <a:noFill/>
            <a:prstDash val="dash"/>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0" i="0" u="none" strike="noStrike" kern="1200" cap="none" spc="0" normalizeH="0" baseline="0" noProof="0" dirty="0" smtClean="0">
                <a:ln>
                  <a:noFill/>
                </a:ln>
                <a:solidFill>
                  <a:srgbClr val="0070C0"/>
                </a:solidFill>
                <a:effectLst/>
                <a:uLnTx/>
                <a:uFillTx/>
                <a:latin typeface="Roboto" panose="02000000000000000000" pitchFamily="2" charset="0"/>
                <a:ea typeface="Roboto" panose="02000000000000000000" pitchFamily="2" charset="0"/>
                <a:cs typeface="Roboto" panose="02000000000000000000" pitchFamily="2" charset="0"/>
              </a:rPr>
              <a:t>Paga el 50% del precio</a:t>
            </a:r>
            <a:endParaRPr kumimoji="0" lang="es-AR" sz="1600" b="0"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Roboto" panose="02000000000000000000" pitchFamily="2" charset="0"/>
            </a:endParaRPr>
          </a:p>
        </p:txBody>
      </p:sp>
      <p:cxnSp>
        <p:nvCxnSpPr>
          <p:cNvPr id="16" name="Conector recto de flecha 15"/>
          <p:cNvCxnSpPr/>
          <p:nvPr/>
        </p:nvCxnSpPr>
        <p:spPr>
          <a:xfrm>
            <a:off x="3933022" y="2831335"/>
            <a:ext cx="0" cy="36000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rot="10800000" flipH="1">
            <a:off x="3931184" y="3632529"/>
            <a:ext cx="0" cy="36000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3130094" y="2831335"/>
            <a:ext cx="1656000"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4786094" y="2886420"/>
            <a:ext cx="0" cy="1161195"/>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3 Marcador de número de diapositiva"/>
          <p:cNvSpPr txBox="1">
            <a:spLocks/>
          </p:cNvSpPr>
          <p:nvPr/>
        </p:nvSpPr>
        <p:spPr>
          <a:xfrm>
            <a:off x="9157137" y="6356350"/>
            <a:ext cx="2743200" cy="365125"/>
          </a:xfrm>
          <a:prstGeom prst="rect">
            <a:avLst/>
          </a:prstGeom>
        </p:spPr>
        <p:txBody>
          <a:bodyPr vert="horz" lIns="91440" tIns="45720" rIns="91440" bIns="45720" rtlCol="0" anchor="ctr"/>
          <a:lstStyle>
            <a:defPPr>
              <a:defRPr lang="es-ES_tradnl"/>
            </a:defPPr>
            <a:lvl1pPr algn="r" defTabSz="457200" rtl="0" fontAlgn="base">
              <a:spcBef>
                <a:spcPct val="0"/>
              </a:spcBef>
              <a:spcAft>
                <a:spcPct val="0"/>
              </a:spcAft>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400" fontAlgn="auto">
              <a:spcBef>
                <a:spcPts val="0"/>
              </a:spcBef>
              <a:spcAft>
                <a:spcPts val="0"/>
              </a:spcAft>
              <a:defRPr/>
            </a:pPr>
            <a:fld id="{668D09F4-07D8-2149-91CD-23E6C665CA53}" type="slidenum">
              <a:rPr lang="es-ES_tradnl" smtClean="0">
                <a:solidFill>
                  <a:prstClr val="black">
                    <a:tint val="75000"/>
                  </a:prstClr>
                </a:solidFill>
                <a:latin typeface="Calibri"/>
              </a:rPr>
              <a:pPr defTabSz="914400" fontAlgn="auto">
                <a:spcBef>
                  <a:spcPts val="0"/>
                </a:spcBef>
                <a:spcAft>
                  <a:spcPts val="0"/>
                </a:spcAft>
                <a:defRPr/>
              </a:pPr>
              <a:t>48</a:t>
            </a:fld>
            <a:endParaRPr lang="es-ES_tradnl" dirty="0">
              <a:solidFill>
                <a:prstClr val="black">
                  <a:tint val="75000"/>
                </a:prstClr>
              </a:solidFill>
              <a:latin typeface="Calibri"/>
            </a:endParaRPr>
          </a:p>
        </p:txBody>
      </p:sp>
      <p:sp>
        <p:nvSpPr>
          <p:cNvPr id="39" name="Marcador de pie de página 1"/>
          <p:cNvSpPr txBox="1">
            <a:spLocks/>
          </p:cNvSpPr>
          <p:nvPr/>
        </p:nvSpPr>
        <p:spPr>
          <a:xfrm>
            <a:off x="3143672" y="6311726"/>
            <a:ext cx="6624736" cy="501650"/>
          </a:xfrm>
          <a:prstGeom prst="rect">
            <a:avLst/>
          </a:prstGeom>
        </p:spPr>
        <p:txBody>
          <a:bodyPr vert="horz" lIns="91440" tIns="45720" rIns="91440" bIns="45720" rtlCol="0" anchor="ctr"/>
          <a:lstStyle>
            <a:defPPr>
              <a:defRPr lang="es-ES_tradnl"/>
            </a:defPPr>
            <a:lvl1pPr algn="ctr" defTabSz="457200" rtl="0" fontAlgn="base">
              <a:spcBef>
                <a:spcPct val="0"/>
              </a:spcBef>
              <a:spcAft>
                <a:spcPct val="0"/>
              </a:spcAft>
              <a:defRPr sz="1200" b="1" kern="1200">
                <a:solidFill>
                  <a:srgbClr val="0072BC"/>
                </a:solidFill>
                <a:latin typeface="Roboto" charset="0"/>
                <a:ea typeface="Roboto" charset="0"/>
                <a:cs typeface="Roboto"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1548703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AR" sz="2900" dirty="0">
                <a:latin typeface="+mn-lt"/>
              </a:rPr>
              <a:t>Plan Estímulo y Plan Ahorro</a:t>
            </a:r>
          </a:p>
        </p:txBody>
      </p:sp>
      <p:sp>
        <p:nvSpPr>
          <p:cNvPr id="4" name="35 CuadroTexto"/>
          <p:cNvSpPr txBox="1"/>
          <p:nvPr/>
        </p:nvSpPr>
        <p:spPr>
          <a:xfrm>
            <a:off x="349112" y="1398835"/>
            <a:ext cx="11520000" cy="45397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s-AR" sz="2400" b="1" dirty="0" smtClean="0">
                <a:solidFill>
                  <a:srgbClr val="0072BC"/>
                </a:solidFill>
                <a:latin typeface="Roboto" panose="02000000000000000000" pitchFamily="2" charset="0"/>
                <a:ea typeface="Roboto" panose="02000000000000000000" pitchFamily="2" charset="0"/>
                <a:cs typeface="Roboto" panose="02000000000000000000" pitchFamily="2" charset="0"/>
              </a:rPr>
              <a:t>En el marco de la normalización del esquema de tarificación a los usuarios residenciales, se entiende conveniente modificar la aplicación del Plan Ahorro y el Plan Estímulo a partir de diciembre de 2017.</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s-AR" sz="2400" b="1" dirty="0" smtClean="0">
              <a:solidFill>
                <a:srgbClr val="0072BC"/>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s-AR" sz="2400" b="1" dirty="0" smtClean="0">
                <a:solidFill>
                  <a:srgbClr val="0072BC"/>
                </a:solidFill>
                <a:latin typeface="Roboto" panose="02000000000000000000" pitchFamily="2" charset="0"/>
                <a:ea typeface="Roboto" panose="02000000000000000000" pitchFamily="2" charset="0"/>
                <a:cs typeface="Roboto" panose="02000000000000000000" pitchFamily="2" charset="0"/>
              </a:rPr>
              <a:t>La concientización respecto a la importancia del cuidado en el consumo de energía y el beneficio económico asociado a la reducción permanente de los consumos representan estímulos adecuados para lograr el ahorro de manera permanente.</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s-AR" sz="2400" b="1" i="0" u="none" strike="noStrike" kern="1200" cap="none" spc="0" normalizeH="0" baseline="0" noProof="0" dirty="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endParaRPr>
          </a:p>
          <a:p>
            <a:pPr defTabSz="914400" fontAlgn="auto">
              <a:spcBef>
                <a:spcPts val="600"/>
              </a:spcBef>
              <a:spcAft>
                <a:spcPts val="0"/>
              </a:spcAft>
              <a:defRPr/>
            </a:pPr>
            <a:r>
              <a:rPr lang="es-AR" sz="2400" b="1" dirty="0">
                <a:solidFill>
                  <a:srgbClr val="0072BC"/>
                </a:solidFill>
                <a:latin typeface="Roboto" panose="02000000000000000000" pitchFamily="2" charset="0"/>
                <a:ea typeface="Roboto" panose="02000000000000000000" pitchFamily="2" charset="0"/>
                <a:cs typeface="Roboto" panose="02000000000000000000" pitchFamily="2" charset="0"/>
              </a:rPr>
              <a:t>Los usuarios que reduzcan su consumo en 30% o más (respecto mismo período del año 2015) </a:t>
            </a:r>
            <a:r>
              <a:rPr lang="es-AR" sz="2400" b="1" dirty="0" smtClean="0">
                <a:solidFill>
                  <a:srgbClr val="0072BC"/>
                </a:solidFill>
                <a:latin typeface="Roboto" panose="02000000000000000000" pitchFamily="2" charset="0"/>
                <a:ea typeface="Roboto" panose="02000000000000000000" pitchFamily="2" charset="0"/>
                <a:cs typeface="Roboto" panose="02000000000000000000" pitchFamily="2" charset="0"/>
              </a:rPr>
              <a:t>obtendrán </a:t>
            </a:r>
            <a:r>
              <a:rPr lang="es-AR" sz="2400" b="1" dirty="0">
                <a:solidFill>
                  <a:srgbClr val="0072BC"/>
                </a:solidFill>
                <a:latin typeface="Roboto" panose="02000000000000000000" pitchFamily="2" charset="0"/>
                <a:ea typeface="Roboto" panose="02000000000000000000" pitchFamily="2" charset="0"/>
                <a:cs typeface="Roboto" panose="02000000000000000000" pitchFamily="2" charset="0"/>
              </a:rPr>
              <a:t>un descuento del 10% sobre el precio </a:t>
            </a:r>
            <a:r>
              <a:rPr lang="es-AR" sz="2400" b="1" dirty="0" smtClean="0">
                <a:solidFill>
                  <a:srgbClr val="0072BC"/>
                </a:solidFill>
                <a:latin typeface="Roboto" panose="02000000000000000000" pitchFamily="2" charset="0"/>
                <a:ea typeface="Roboto" panose="02000000000000000000" pitchFamily="2" charset="0"/>
                <a:cs typeface="Roboto" panose="02000000000000000000" pitchFamily="2" charset="0"/>
              </a:rPr>
              <a:t>de la energía</a:t>
            </a:r>
            <a:endParaRPr lang="es-AR" sz="2400" b="1" dirty="0">
              <a:solidFill>
                <a:srgbClr val="0072BC"/>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s-AR" sz="2400" b="1" i="0" u="none" strike="noStrike" kern="1200" cap="none" spc="0" normalizeH="0" baseline="0" noProof="0" dirty="0" smtClean="0">
              <a:ln>
                <a:noFill/>
              </a:ln>
              <a:solidFill>
                <a:srgbClr val="0072BC"/>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Audiencia Pública PEST – Secretaría de Energía Eléctrica</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375889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a:bodyPr>
          <a:lstStyle/>
          <a:p>
            <a:r>
              <a:rPr lang="es-AR" sz="2800" dirty="0" smtClean="0">
                <a:latin typeface="+mn-lt"/>
              </a:rPr>
              <a:t>Medidas Prioritarias para Gestionar la Normalización</a:t>
            </a:r>
            <a:endParaRPr lang="es-AR" dirty="0">
              <a:latin typeface="+mn-lt"/>
            </a:endParaRPr>
          </a:p>
        </p:txBody>
      </p:sp>
      <p:sp>
        <p:nvSpPr>
          <p:cNvPr id="8" name="7 CuadroTexto"/>
          <p:cNvSpPr txBox="1"/>
          <p:nvPr/>
        </p:nvSpPr>
        <p:spPr>
          <a:xfrm>
            <a:off x="623392" y="836712"/>
            <a:ext cx="11017224" cy="5290679"/>
          </a:xfrm>
          <a:prstGeom prst="rect">
            <a:avLst/>
          </a:prstGeom>
          <a:noFill/>
        </p:spPr>
        <p:txBody>
          <a:bodyPr wrap="square" rtlCol="0">
            <a:spAutoFit/>
          </a:bodyPr>
          <a:lstStyle>
            <a:defPPr>
              <a:defRPr lang="es-ES_tradnl"/>
            </a:defPPr>
            <a:lvl1pPr marL="457200" indent="-457200">
              <a:spcBef>
                <a:spcPts val="1800"/>
              </a:spcBef>
              <a:spcAft>
                <a:spcPts val="1800"/>
              </a:spcAft>
              <a:buFont typeface="Arial" panose="020B0604020202020204" pitchFamily="34" charset="0"/>
              <a:buChar char="•"/>
              <a:defRPr sz="2800" b="1">
                <a:solidFill>
                  <a:prstClr val="black"/>
                </a:solidFill>
              </a:defRPr>
            </a:lvl1pPr>
          </a:lstStyle>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Solicitar </a:t>
            </a:r>
            <a:r>
              <a:rPr kumimoji="0" lang="es-AR" sz="3000" b="0" i="0" u="none" strike="noStrike" kern="1200" cap="none" spc="0" normalizeH="0" baseline="0" noProof="0" dirty="0">
                <a:ln>
                  <a:noFill/>
                </a:ln>
                <a:solidFill>
                  <a:prstClr val="black"/>
                </a:solidFill>
                <a:effectLst/>
                <a:uLnTx/>
                <a:uFillTx/>
                <a:latin typeface="Calibri"/>
                <a:ea typeface="+mn-ea"/>
                <a:cs typeface="+mn-cs"/>
              </a:rPr>
              <a:t>y recomendar el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dictado</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 al </a:t>
            </a:r>
            <a:r>
              <a:rPr kumimoji="0" lang="es-AR" sz="3000" b="0" i="0" u="none" strike="noStrike" kern="1200" cap="none" spc="0" normalizeH="0" baseline="0" noProof="0" dirty="0">
                <a:ln>
                  <a:noFill/>
                </a:ln>
                <a:solidFill>
                  <a:prstClr val="black"/>
                </a:solidFill>
                <a:effectLst/>
                <a:uLnTx/>
                <a:uFillTx/>
                <a:latin typeface="Calibri"/>
                <a:ea typeface="+mn-ea"/>
                <a:cs typeface="+mn-cs"/>
              </a:rPr>
              <a:t>Presidente de la </a:t>
            </a:r>
            <a:r>
              <a:rPr kumimoji="0" lang="es-AR" sz="3000" b="1" i="0" u="none" strike="noStrike" kern="1200" cap="none" spc="0" normalizeH="0" baseline="0" noProof="0" dirty="0">
                <a:ln>
                  <a:noFill/>
                </a:ln>
                <a:solidFill>
                  <a:prstClr val="black"/>
                </a:solidFill>
                <a:effectLst/>
                <a:uLnTx/>
                <a:uFillTx/>
                <a:latin typeface="Calibri"/>
                <a:ea typeface="+mn-ea"/>
                <a:cs typeface="+mn-cs"/>
              </a:rPr>
              <a:t>Emergencia Eléctrica</a:t>
            </a:r>
            <a:r>
              <a:rPr kumimoji="0" lang="es-AR" sz="3000" b="0" i="0" u="none" strike="noStrike" kern="1200" cap="none" spc="0" normalizeH="0" baseline="0" noProof="0" dirty="0">
                <a:ln>
                  <a:noFill/>
                </a:ln>
                <a:solidFill>
                  <a:prstClr val="black"/>
                </a:solidFill>
                <a:effectLst/>
                <a:uLnTx/>
                <a:uFillTx/>
                <a:latin typeface="Calibri"/>
                <a:ea typeface="+mn-ea"/>
                <a:cs typeface="+mn-cs"/>
              </a:rPr>
              <a:t>, por dos (2) años en forma inmediata</a:t>
            </a:r>
          </a:p>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Normalizar las </a:t>
            </a:r>
            <a:r>
              <a:rPr kumimoji="0" lang="es-AR" sz="3000" b="1" i="0" u="none" strike="noStrike" kern="1200" cap="none" spc="0" normalizeH="0" baseline="0" noProof="0" dirty="0">
                <a:ln>
                  <a:noFill/>
                </a:ln>
                <a:solidFill>
                  <a:prstClr val="black"/>
                </a:solidFill>
                <a:effectLst/>
                <a:uLnTx/>
                <a:uFillTx/>
                <a:latin typeface="Calibri"/>
                <a:ea typeface="+mn-ea"/>
                <a:cs typeface="+mn-cs"/>
              </a:rPr>
              <a:t>concesiones </a:t>
            </a:r>
            <a:r>
              <a:rPr kumimoji="0" lang="es-AR" sz="3000" b="0" i="0" u="none" strike="noStrike" kern="1200" cap="none" spc="0" normalizeH="0" baseline="0" noProof="0" dirty="0">
                <a:ln>
                  <a:noFill/>
                </a:ln>
                <a:solidFill>
                  <a:prstClr val="black"/>
                </a:solidFill>
                <a:effectLst/>
                <a:uLnTx/>
                <a:uFillTx/>
                <a:latin typeface="Calibri"/>
                <a:ea typeface="+mn-ea"/>
                <a:cs typeface="+mn-cs"/>
              </a:rPr>
              <a:t>de distribución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y transporte: </a:t>
            </a:r>
            <a:r>
              <a:rPr kumimoji="0" lang="es-AR" sz="3000" b="0" i="0" u="none" strike="noStrike" kern="1200" cap="none" spc="0" normalizeH="0" baseline="0" noProof="0" dirty="0">
                <a:ln>
                  <a:noFill/>
                </a:ln>
                <a:solidFill>
                  <a:prstClr val="black"/>
                </a:solidFill>
                <a:effectLst/>
                <a:uLnTx/>
                <a:uFillTx/>
                <a:latin typeface="Calibri"/>
                <a:ea typeface="+mn-ea"/>
                <a:cs typeface="+mn-cs"/>
              </a:rPr>
              <a:t>i)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nuevos </a:t>
            </a:r>
            <a:r>
              <a:rPr kumimoji="0" lang="es-AR" sz="3000" b="1" i="0" u="none" strike="noStrike" kern="1200" cap="none" spc="0" normalizeH="0" baseline="0" noProof="0" dirty="0">
                <a:ln>
                  <a:noFill/>
                </a:ln>
                <a:solidFill>
                  <a:prstClr val="black"/>
                </a:solidFill>
                <a:effectLst/>
                <a:uLnTx/>
                <a:uFillTx/>
                <a:latin typeface="Calibri"/>
                <a:ea typeface="+mn-ea"/>
                <a:cs typeface="+mn-cs"/>
              </a:rPr>
              <a:t>objetivos de calidad</a:t>
            </a:r>
            <a:r>
              <a:rPr kumimoji="0" lang="es-AR" sz="3000" b="0" i="0" u="none" strike="noStrike" kern="1200" cap="none" spc="0" normalizeH="0" baseline="0" noProof="0" dirty="0">
                <a:ln>
                  <a:noFill/>
                </a:ln>
                <a:solidFill>
                  <a:prstClr val="black"/>
                </a:solidFill>
                <a:effectLst/>
                <a:uLnTx/>
                <a:uFillTx/>
                <a:latin typeface="Calibri"/>
                <a:ea typeface="+mn-ea"/>
                <a:cs typeface="+mn-cs"/>
              </a:rPr>
              <a:t>, ii)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incentivos</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 para que los </a:t>
            </a:r>
            <a:r>
              <a:rPr kumimoji="0" lang="es-AR" sz="3000" b="0" i="0" u="none" strike="noStrike" kern="1200" cap="none" spc="0" normalizeH="0" baseline="0" noProof="0" dirty="0">
                <a:ln>
                  <a:noFill/>
                </a:ln>
                <a:solidFill>
                  <a:prstClr val="black"/>
                </a:solidFill>
                <a:effectLst/>
                <a:uLnTx/>
                <a:uFillTx/>
                <a:latin typeface="Calibri"/>
                <a:ea typeface="+mn-ea"/>
                <a:cs typeface="+mn-cs"/>
              </a:rPr>
              <a:t>concesionarios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cumplan </a:t>
            </a:r>
            <a:r>
              <a:rPr kumimoji="0" lang="es-AR" sz="3000" b="0" i="0" u="none" strike="noStrike" kern="1200" cap="none" spc="0" normalizeH="0" baseline="0" noProof="0" dirty="0">
                <a:ln>
                  <a:noFill/>
                </a:ln>
                <a:solidFill>
                  <a:prstClr val="black"/>
                </a:solidFill>
                <a:effectLst/>
                <a:uLnTx/>
                <a:uFillTx/>
                <a:latin typeface="Calibri"/>
                <a:ea typeface="+mn-ea"/>
                <a:cs typeface="+mn-cs"/>
              </a:rPr>
              <a:t>con los objetivos, iii) </a:t>
            </a:r>
            <a:r>
              <a:rPr kumimoji="0" lang="es-AR" sz="3000" b="1" i="0" u="none" strike="noStrike" kern="1200" cap="none" spc="0" normalizeH="0" baseline="0" noProof="0" dirty="0">
                <a:ln>
                  <a:noFill/>
                </a:ln>
                <a:solidFill>
                  <a:prstClr val="black"/>
                </a:solidFill>
                <a:effectLst/>
                <a:uLnTx/>
                <a:uFillTx/>
                <a:latin typeface="Calibri"/>
                <a:ea typeface="+mn-ea"/>
                <a:cs typeface="+mn-cs"/>
              </a:rPr>
              <a:t>incremento gradual de las tarifas </a:t>
            </a:r>
            <a:r>
              <a:rPr kumimoji="0" lang="es-AR" sz="3000" b="0" i="0" u="none" strike="noStrike" kern="1200" cap="none" spc="0" normalizeH="0" baseline="0" noProof="0" dirty="0">
                <a:ln>
                  <a:noFill/>
                </a:ln>
                <a:solidFill>
                  <a:prstClr val="black"/>
                </a:solidFill>
                <a:effectLst/>
                <a:uLnTx/>
                <a:uFillTx/>
                <a:latin typeface="Calibri"/>
                <a:ea typeface="+mn-ea"/>
                <a:cs typeface="+mn-cs"/>
              </a:rPr>
              <a:t>hasta alcanzar el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costo </a:t>
            </a:r>
            <a:r>
              <a:rPr kumimoji="0" lang="es-AR" sz="3000" b="1" i="0" u="none" strike="noStrike" kern="1200" cap="none" spc="0" normalizeH="0" baseline="0" noProof="0" dirty="0">
                <a:ln>
                  <a:noFill/>
                </a:ln>
                <a:solidFill>
                  <a:prstClr val="black"/>
                </a:solidFill>
                <a:effectLst/>
                <a:uLnTx/>
                <a:uFillTx/>
                <a:latin typeface="Calibri"/>
                <a:ea typeface="+mn-ea"/>
                <a:cs typeface="+mn-cs"/>
              </a:rPr>
              <a:t>económico</a:t>
            </a:r>
            <a:r>
              <a:rPr kumimoji="0" lang="es-AR" sz="3000" b="0" i="0" u="none" strike="noStrike" kern="1200" cap="none" spc="0" normalizeH="0" baseline="0" noProof="0" dirty="0">
                <a:ln>
                  <a:noFill/>
                </a:ln>
                <a:solidFill>
                  <a:prstClr val="black"/>
                </a:solidFill>
                <a:effectLst/>
                <a:uLnTx/>
                <a:uFillTx/>
                <a:latin typeface="Calibri"/>
                <a:ea typeface="+mn-ea"/>
                <a:cs typeface="+mn-cs"/>
              </a:rPr>
              <a:t> del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servicio, pero contemplando las necesidades de los sectores más vulnerables de la</a:t>
            </a:r>
            <a:r>
              <a:rPr kumimoji="0" lang="es-AR" sz="3000" b="0" i="0" u="none" strike="noStrike" kern="1200" cap="none" spc="0" normalizeH="0" noProof="0" dirty="0" smtClean="0">
                <a:ln>
                  <a:noFill/>
                </a:ln>
                <a:solidFill>
                  <a:prstClr val="black"/>
                </a:solidFill>
                <a:effectLst/>
                <a:uLnTx/>
                <a:uFillTx/>
                <a:latin typeface="Calibri"/>
                <a:ea typeface="+mn-ea"/>
                <a:cs typeface="+mn-cs"/>
              </a:rPr>
              <a:t> sociedad</a:t>
            </a:r>
            <a:endParaRPr kumimoji="0" lang="es-AR" sz="30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0" u="none" strike="noStrike" kern="1200" cap="none" spc="0" normalizeH="0" baseline="0" noProof="0" dirty="0">
                <a:ln>
                  <a:noFill/>
                </a:ln>
                <a:solidFill>
                  <a:prstClr val="black"/>
                </a:solidFill>
                <a:effectLst/>
                <a:uLnTx/>
                <a:uFillTx/>
                <a:latin typeface="Calibri"/>
                <a:ea typeface="+mn-ea"/>
                <a:cs typeface="+mn-cs"/>
              </a:rPr>
              <a:t>Disponer la </a:t>
            </a:r>
            <a:r>
              <a:rPr kumimoji="0" lang="es-AR" sz="3000" b="1" i="0" u="none" strike="noStrike" kern="1200" cap="none" spc="0" normalizeH="0" baseline="0" noProof="0" dirty="0">
                <a:ln>
                  <a:noFill/>
                </a:ln>
                <a:solidFill>
                  <a:prstClr val="black"/>
                </a:solidFill>
                <a:effectLst/>
                <a:uLnTx/>
                <a:uFillTx/>
                <a:latin typeface="Calibri"/>
                <a:ea typeface="+mn-ea"/>
                <a:cs typeface="+mn-cs"/>
              </a:rPr>
              <a:t>regularización</a:t>
            </a:r>
            <a:r>
              <a:rPr kumimoji="0" lang="es-AR" sz="3000" b="0" i="0" u="none" strike="noStrike" kern="1200" cap="none" spc="0" normalizeH="0" baseline="0" noProof="0" dirty="0">
                <a:ln>
                  <a:noFill/>
                </a:ln>
                <a:solidFill>
                  <a:prstClr val="black"/>
                </a:solidFill>
                <a:effectLst/>
                <a:uLnTx/>
                <a:uFillTx/>
                <a:latin typeface="Calibri"/>
                <a:ea typeface="+mn-ea"/>
                <a:cs typeface="+mn-cs"/>
              </a:rPr>
              <a:t> de los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precios del </a:t>
            </a:r>
            <a:r>
              <a:rPr kumimoji="0" lang="es-AR" sz="3000" b="1" i="0" u="none" strike="noStrike" kern="1200" cap="none" spc="0" normalizeH="0" baseline="0" noProof="0" dirty="0">
                <a:ln>
                  <a:noFill/>
                </a:ln>
                <a:solidFill>
                  <a:prstClr val="black"/>
                </a:solidFill>
                <a:effectLst/>
                <a:uLnTx/>
                <a:uFillTx/>
                <a:latin typeface="Calibri"/>
                <a:ea typeface="+mn-ea"/>
                <a:cs typeface="+mn-cs"/>
              </a:rPr>
              <a:t>mercado </a:t>
            </a:r>
            <a:r>
              <a:rPr kumimoji="0" lang="es-AR" sz="3000" b="0" i="0" u="none" strike="noStrike" kern="1200" cap="none" spc="0" normalizeH="0" baseline="0" noProof="0" dirty="0">
                <a:ln>
                  <a:noFill/>
                </a:ln>
                <a:solidFill>
                  <a:prstClr val="black"/>
                </a:solidFill>
                <a:effectLst/>
                <a:uLnTx/>
                <a:uFillTx/>
                <a:latin typeface="Calibri"/>
                <a:ea typeface="+mn-ea"/>
                <a:cs typeface="+mn-cs"/>
              </a:rPr>
              <a:t>e incentivar la </a:t>
            </a:r>
            <a:r>
              <a:rPr kumimoji="0" lang="es-AR" sz="3000" b="1" i="0" u="none" strike="noStrike" kern="1200" cap="none" spc="0" normalizeH="0" baseline="0" noProof="0" dirty="0">
                <a:ln>
                  <a:noFill/>
                </a:ln>
                <a:solidFill>
                  <a:prstClr val="black"/>
                </a:solidFill>
                <a:effectLst/>
                <a:uLnTx/>
                <a:uFillTx/>
                <a:latin typeface="Calibri"/>
                <a:ea typeface="+mn-ea"/>
                <a:cs typeface="+mn-cs"/>
              </a:rPr>
              <a:t>buena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gestión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y </a:t>
            </a:r>
            <a:r>
              <a:rPr kumimoji="0" lang="es-AR" sz="3000" b="0" i="0" u="none" strike="noStrike" kern="1200" cap="none" spc="0" normalizeH="0" baseline="0" noProof="0" dirty="0">
                <a:ln>
                  <a:noFill/>
                </a:ln>
                <a:solidFill>
                  <a:prstClr val="black"/>
                </a:solidFill>
                <a:effectLst/>
                <a:uLnTx/>
                <a:uFillTx/>
                <a:latin typeface="Calibri"/>
                <a:ea typeface="+mn-ea"/>
                <a:cs typeface="+mn-cs"/>
              </a:rPr>
              <a:t>las </a:t>
            </a:r>
            <a:r>
              <a:rPr kumimoji="0" lang="es-AR" sz="3000" b="1" i="0" u="none" strike="noStrike" kern="1200" cap="none" spc="0" normalizeH="0" baseline="0" noProof="0" dirty="0" smtClean="0">
                <a:ln>
                  <a:noFill/>
                </a:ln>
                <a:solidFill>
                  <a:prstClr val="black"/>
                </a:solidFill>
                <a:effectLst/>
                <a:uLnTx/>
                <a:uFillTx/>
                <a:latin typeface="Calibri"/>
                <a:ea typeface="+mn-ea"/>
                <a:cs typeface="+mn-cs"/>
              </a:rPr>
              <a:t>inversiones eficientes   </a:t>
            </a:r>
            <a:endParaRPr kumimoji="0" lang="es-AR" sz="3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Marcador de pie de página 1"/>
          <p:cNvSpPr>
            <a:spLocks noGrp="1"/>
          </p:cNvSpPr>
          <p:nvPr>
            <p:ph type="ftr" sz="quarter" idx="11"/>
          </p:nvPr>
        </p:nvSpPr>
        <p:spPr>
          <a:xfrm>
            <a:off x="2567608"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 </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41874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27448" y="1700808"/>
            <a:ext cx="10153128" cy="726422"/>
          </a:xfrm>
        </p:spPr>
        <p:txBody>
          <a:bodyPr>
            <a:noAutofit/>
          </a:bodyPr>
          <a:lstStyle/>
          <a:p>
            <a:pPr algn="ctr"/>
            <a:r>
              <a:rPr lang="es-AR" sz="5400" dirty="0" smtClean="0">
                <a:latin typeface="Arial" pitchFamily="34" charset="0"/>
                <a:cs typeface="Arial" pitchFamily="34" charset="0"/>
              </a:rPr>
              <a:t>Gracias por su atención</a:t>
            </a:r>
            <a:endParaRPr lang="es-AR" sz="5400" dirty="0">
              <a:latin typeface="Arial" pitchFamily="34" charset="0"/>
              <a:cs typeface="Arial" pitchFamily="34" charset="0"/>
            </a:endParaRPr>
          </a:p>
        </p:txBody>
      </p:sp>
      <p:sp>
        <p:nvSpPr>
          <p:cNvPr id="4" name="3 Rectángulo"/>
          <p:cNvSpPr/>
          <p:nvPr/>
        </p:nvSpPr>
        <p:spPr>
          <a:xfrm>
            <a:off x="8832304" y="5085184"/>
            <a:ext cx="2952328" cy="12241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2 Subtítulo"/>
          <p:cNvSpPr txBox="1">
            <a:spLocks/>
          </p:cNvSpPr>
          <p:nvPr/>
        </p:nvSpPr>
        <p:spPr>
          <a:xfrm>
            <a:off x="7176121" y="5271911"/>
            <a:ext cx="4320480" cy="10374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lang="es-ES_tradnl" sz="2000" b="0" i="0" u="none" strike="noStrike" kern="1200" cap="none" baseline="0">
                <a:solidFill>
                  <a:schemeClr val="bg1"/>
                </a:solidFill>
                <a:latin typeface="Roboto Medium" pitchFamily="2" charset="0"/>
                <a:ea typeface="Roboto Medium" pitchFamily="2" charset="0"/>
                <a:cs typeface="Roboto Medium" pitchFamily="2" charset="0"/>
                <a:sym typeface="Arial"/>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Arial"/>
              <a:buNone/>
              <a:tabLst/>
              <a:defRPr/>
            </a:pPr>
            <a:endPar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endParaRPr>
          </a:p>
          <a:p>
            <a:pPr marL="0" marR="0" lvl="0" indent="0" algn="r" defTabSz="914400" rtl="0" eaLnBrk="1" fontAlgn="auto" latinLnBrk="0" hangingPunct="1">
              <a:lnSpc>
                <a:spcPct val="90000"/>
              </a:lnSpc>
              <a:spcBef>
                <a:spcPts val="0"/>
              </a:spcBef>
              <a:spcAft>
                <a:spcPts val="0"/>
              </a:spcAft>
              <a:buClrTx/>
              <a:buSzTx/>
              <a:buFont typeface="Arial"/>
              <a:buNone/>
              <a:tabLst/>
              <a:defRPr/>
            </a:pPr>
            <a:r>
              <a:rPr kumimoji="0" lang="es-AR" sz="2100" b="0" i="0" u="none" strike="noStrike" kern="1200" cap="none" spc="0" normalizeH="0" baseline="0" noProof="0" dirty="0" smtClean="0">
                <a:ln>
                  <a:noFill/>
                </a:ln>
                <a:solidFill>
                  <a:prstClr val="white"/>
                </a:solidFill>
                <a:effectLst/>
                <a:uLnTx/>
                <a:uFillTx/>
                <a:latin typeface="Arial" pitchFamily="34" charset="0"/>
                <a:cs typeface="Arial" pitchFamily="34" charset="0"/>
                <a:sym typeface="Arial"/>
              </a:rPr>
              <a:t>Secretaría de Energía Eléctrica</a:t>
            </a:r>
          </a:p>
        </p:txBody>
      </p:sp>
    </p:spTree>
    <p:extLst>
      <p:ext uri="{BB962C8B-B14F-4D97-AF65-F5344CB8AC3E}">
        <p14:creationId xmlns:p14="http://schemas.microsoft.com/office/powerpoint/2010/main" val="3794503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a:bodyPr>
          <a:lstStyle/>
          <a:p>
            <a:r>
              <a:rPr lang="es-AR" sz="2800" dirty="0" smtClean="0">
                <a:latin typeface="+mn-lt"/>
              </a:rPr>
              <a:t>Cambios para la Normalización</a:t>
            </a:r>
            <a:endParaRPr lang="es-AR" dirty="0">
              <a:latin typeface="+mn-lt"/>
            </a:endParaRPr>
          </a:p>
        </p:txBody>
      </p:sp>
      <p:sp>
        <p:nvSpPr>
          <p:cNvPr id="8" name="7 CuadroTexto"/>
          <p:cNvSpPr txBox="1"/>
          <p:nvPr/>
        </p:nvSpPr>
        <p:spPr>
          <a:xfrm>
            <a:off x="695400" y="692696"/>
            <a:ext cx="11017224" cy="5491503"/>
          </a:xfrm>
          <a:prstGeom prst="rect">
            <a:avLst/>
          </a:prstGeom>
          <a:noFill/>
        </p:spPr>
        <p:txBody>
          <a:bodyPr wrap="square" rtlCol="0">
            <a:spAutoFit/>
          </a:bodyPr>
          <a:lstStyle>
            <a:defPPr>
              <a:defRPr lang="es-ES_tradnl"/>
            </a:defPPr>
            <a:lvl1pPr marL="457200" indent="-457200">
              <a:spcBef>
                <a:spcPts val="1800"/>
              </a:spcBef>
              <a:spcAft>
                <a:spcPts val="1800"/>
              </a:spcAft>
              <a:buFont typeface="Arial" panose="020B0604020202020204" pitchFamily="34" charset="0"/>
              <a:buChar char="•"/>
              <a:defRPr sz="2800" b="1">
                <a:solidFill>
                  <a:prstClr val="black"/>
                </a:solidFill>
              </a:defRPr>
            </a:lvl1pPr>
          </a:lstStyle>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1" u="none" strike="noStrike" kern="1200" cap="none" spc="0" normalizeH="0" baseline="0" noProof="0" dirty="0" smtClean="0">
                <a:ln>
                  <a:noFill/>
                </a:ln>
                <a:solidFill>
                  <a:prstClr val="black"/>
                </a:solidFill>
                <a:effectLst/>
                <a:uLnTx/>
                <a:uFillTx/>
                <a:latin typeface="Calibri"/>
                <a:ea typeface="+mn-ea"/>
                <a:cs typeface="+mn-cs"/>
              </a:rPr>
              <a:t>Cambios</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 </a:t>
            </a:r>
            <a:r>
              <a:rPr kumimoji="0" lang="es-AR" sz="3000" b="0" i="0" u="none" strike="noStrike" kern="1200" cap="none" spc="0" normalizeH="0" baseline="0" noProof="0" dirty="0">
                <a:ln>
                  <a:noFill/>
                </a:ln>
                <a:solidFill>
                  <a:prstClr val="black"/>
                </a:solidFill>
                <a:effectLst/>
                <a:uLnTx/>
                <a:uFillTx/>
                <a:latin typeface="Calibri"/>
                <a:ea typeface="+mn-ea"/>
                <a:cs typeface="+mn-cs"/>
              </a:rPr>
              <a:t>en el modelo de </a:t>
            </a:r>
            <a:r>
              <a:rPr kumimoji="0" lang="es-AR" sz="3000" b="1" i="0" u="none" strike="noStrike" kern="1200" cap="none" spc="0" normalizeH="0" baseline="0" noProof="0" dirty="0">
                <a:ln>
                  <a:noFill/>
                </a:ln>
                <a:solidFill>
                  <a:prstClr val="black"/>
                </a:solidFill>
                <a:effectLst/>
                <a:uLnTx/>
                <a:uFillTx/>
                <a:latin typeface="Calibri"/>
                <a:ea typeface="+mn-ea"/>
                <a:cs typeface="+mn-cs"/>
              </a:rPr>
              <a:t>subsidios generalizados</a:t>
            </a:r>
            <a:r>
              <a:rPr kumimoji="0" lang="es-AR" sz="3000" b="0" i="0" u="none" strike="noStrike" kern="1200" cap="none" spc="0" normalizeH="0" baseline="0" noProof="0" dirty="0">
                <a:ln>
                  <a:noFill/>
                </a:ln>
                <a:solidFill>
                  <a:prstClr val="black"/>
                </a:solidFill>
                <a:effectLst/>
                <a:uLnTx/>
                <a:uFillTx/>
                <a:latin typeface="Calibri"/>
                <a:ea typeface="+mn-ea"/>
                <a:cs typeface="+mn-cs"/>
              </a:rPr>
              <a:t>; volver a las </a:t>
            </a:r>
            <a:r>
              <a:rPr kumimoji="0" lang="es-AR" sz="3000" b="1" i="0" u="none" strike="noStrike" kern="1200" cap="none" spc="0" normalizeH="0" baseline="0" noProof="0" dirty="0">
                <a:ln>
                  <a:noFill/>
                </a:ln>
                <a:solidFill>
                  <a:prstClr val="black"/>
                </a:solidFill>
                <a:effectLst/>
                <a:uLnTx/>
                <a:uFillTx/>
                <a:latin typeface="Calibri"/>
                <a:ea typeface="+mn-ea"/>
                <a:cs typeface="+mn-cs"/>
              </a:rPr>
              <a:t>señales económicas correctas</a:t>
            </a:r>
            <a:r>
              <a:rPr kumimoji="0" lang="es-AR" sz="3000" b="0" i="0" u="none" strike="noStrike" kern="1200" cap="none" spc="0" normalizeH="0" baseline="0" noProof="0" dirty="0">
                <a:ln>
                  <a:noFill/>
                </a:ln>
                <a:solidFill>
                  <a:prstClr val="black"/>
                </a:solidFill>
                <a:effectLst/>
                <a:uLnTx/>
                <a:uFillTx/>
                <a:latin typeface="Calibri"/>
                <a:ea typeface="+mn-ea"/>
                <a:cs typeface="+mn-cs"/>
              </a:rPr>
              <a:t> a la oferta y a la demanda</a:t>
            </a:r>
          </a:p>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1" u="none" strike="noStrike" kern="1200" cap="none" spc="0" normalizeH="0" baseline="0" noProof="0" dirty="0">
                <a:ln>
                  <a:noFill/>
                </a:ln>
                <a:solidFill>
                  <a:prstClr val="black"/>
                </a:solidFill>
                <a:effectLst/>
                <a:uLnTx/>
                <a:uFillTx/>
                <a:latin typeface="Calibri"/>
                <a:ea typeface="+mn-ea"/>
                <a:cs typeface="+mn-cs"/>
              </a:rPr>
              <a:t>Cambios</a:t>
            </a:r>
            <a:r>
              <a:rPr kumimoji="0" lang="es-AR" sz="3000" b="0" i="0" u="none" strike="noStrike" kern="1200" cap="none" spc="0" normalizeH="0" baseline="0" noProof="0" dirty="0">
                <a:ln>
                  <a:noFill/>
                </a:ln>
                <a:solidFill>
                  <a:prstClr val="black"/>
                </a:solidFill>
                <a:effectLst/>
                <a:uLnTx/>
                <a:uFillTx/>
                <a:latin typeface="Calibri"/>
                <a:ea typeface="+mn-ea"/>
                <a:cs typeface="+mn-cs"/>
              </a:rPr>
              <a:t> en las </a:t>
            </a:r>
            <a:r>
              <a:rPr kumimoji="0" lang="es-AR" sz="3000" b="1" i="0" u="none" strike="noStrike" kern="1200" cap="none" spc="0" normalizeH="0" baseline="0" noProof="0" dirty="0">
                <a:ln>
                  <a:noFill/>
                </a:ln>
                <a:solidFill>
                  <a:prstClr val="black"/>
                </a:solidFill>
                <a:effectLst/>
                <a:uLnTx/>
                <a:uFillTx/>
                <a:latin typeface="Calibri"/>
                <a:ea typeface="+mn-ea"/>
                <a:cs typeface="+mn-cs"/>
              </a:rPr>
              <a:t>relaciones entre los actores </a:t>
            </a:r>
            <a:r>
              <a:rPr kumimoji="0" lang="es-AR" sz="3000" b="0" i="0" u="none" strike="noStrike" kern="1200" cap="none" spc="0" normalizeH="0" baseline="0" noProof="0" dirty="0">
                <a:ln>
                  <a:noFill/>
                </a:ln>
                <a:solidFill>
                  <a:prstClr val="black"/>
                </a:solidFill>
                <a:effectLst/>
                <a:uLnTx/>
                <a:uFillTx/>
                <a:latin typeface="Calibri"/>
                <a:ea typeface="+mn-ea"/>
                <a:cs typeface="+mn-cs"/>
              </a:rPr>
              <a:t>(regulador y regulados); volver a los espacios propios </a:t>
            </a:r>
            <a:r>
              <a:rPr kumimoji="0" lang="es-AR" sz="3000" b="1" i="0" u="none" strike="noStrike" kern="1200" cap="none" spc="0" normalizeH="0" baseline="0" noProof="0" dirty="0">
                <a:ln>
                  <a:noFill/>
                </a:ln>
                <a:solidFill>
                  <a:prstClr val="black"/>
                </a:solidFill>
                <a:effectLst/>
                <a:uLnTx/>
                <a:uFillTx/>
                <a:latin typeface="Calibri"/>
                <a:ea typeface="+mn-ea"/>
                <a:cs typeface="+mn-cs"/>
              </a:rPr>
              <a:t>sin cogestión ni captura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(ni política </a:t>
            </a:r>
            <a:r>
              <a:rPr kumimoji="0" lang="es-AR" sz="3000" b="0" i="0" u="none" strike="noStrike" kern="1200" cap="none" spc="0" normalizeH="0" baseline="0" noProof="0" dirty="0">
                <a:ln>
                  <a:noFill/>
                </a:ln>
                <a:solidFill>
                  <a:prstClr val="black"/>
                </a:solidFill>
                <a:effectLst/>
                <a:uLnTx/>
                <a:uFillTx/>
                <a:latin typeface="Calibri"/>
                <a:ea typeface="+mn-ea"/>
                <a:cs typeface="+mn-cs"/>
              </a:rPr>
              <a:t>ni económica)</a:t>
            </a:r>
          </a:p>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1" u="none" strike="noStrike" kern="1200" cap="none" spc="0" normalizeH="0" baseline="0" noProof="0" dirty="0">
                <a:ln>
                  <a:noFill/>
                </a:ln>
                <a:solidFill>
                  <a:prstClr val="black"/>
                </a:solidFill>
                <a:effectLst/>
                <a:uLnTx/>
                <a:uFillTx/>
                <a:latin typeface="Calibri"/>
                <a:ea typeface="+mn-ea"/>
                <a:cs typeface="+mn-cs"/>
              </a:rPr>
              <a:t>Cambios</a:t>
            </a:r>
            <a:r>
              <a:rPr kumimoji="0" lang="es-AR" sz="3000" b="0" i="0" u="none" strike="noStrike" kern="1200" cap="none" spc="0" normalizeH="0" baseline="0" noProof="0" dirty="0">
                <a:ln>
                  <a:noFill/>
                </a:ln>
                <a:solidFill>
                  <a:prstClr val="black"/>
                </a:solidFill>
                <a:effectLst/>
                <a:uLnTx/>
                <a:uFillTx/>
                <a:latin typeface="Calibri"/>
                <a:ea typeface="+mn-ea"/>
                <a:cs typeface="+mn-cs"/>
              </a:rPr>
              <a:t> en los mecanismos de formación de precios: </a:t>
            </a:r>
            <a:r>
              <a:rPr kumimoji="0" lang="es-AR" sz="3000" b="1" i="0" u="none" strike="noStrike" kern="1200" cap="none" spc="0" normalizeH="0" baseline="0" noProof="0" dirty="0">
                <a:ln>
                  <a:noFill/>
                </a:ln>
                <a:solidFill>
                  <a:prstClr val="black"/>
                </a:solidFill>
                <a:effectLst/>
                <a:uLnTx/>
                <a:uFillTx/>
                <a:latin typeface="Calibri"/>
                <a:ea typeface="+mn-ea"/>
                <a:cs typeface="+mn-cs"/>
              </a:rPr>
              <a:t>volver a la competencia y a la transparencia</a:t>
            </a:r>
            <a:r>
              <a:rPr kumimoji="0" lang="es-AR" sz="3000" b="0" i="0" u="none" strike="noStrike" kern="1200" cap="none" spc="0" normalizeH="0" baseline="0" noProof="0" dirty="0">
                <a:ln>
                  <a:noFill/>
                </a:ln>
                <a:solidFill>
                  <a:prstClr val="black"/>
                </a:solidFill>
                <a:effectLst/>
                <a:uLnTx/>
                <a:uFillTx/>
                <a:latin typeface="Calibri"/>
                <a:ea typeface="+mn-ea"/>
                <a:cs typeface="+mn-cs"/>
              </a:rPr>
              <a:t>; inversión de riesgo </a:t>
            </a:r>
            <a:r>
              <a:rPr kumimoji="0" lang="es-AR" sz="3000" b="1" i="0" u="none" strike="noStrike" kern="1200" cap="none" spc="0" normalizeH="0" baseline="0" noProof="0" dirty="0">
                <a:ln>
                  <a:noFill/>
                </a:ln>
                <a:solidFill>
                  <a:prstClr val="black"/>
                </a:solidFill>
                <a:effectLst/>
                <a:uLnTx/>
                <a:uFillTx/>
                <a:latin typeface="Calibri"/>
                <a:ea typeface="+mn-ea"/>
                <a:cs typeface="+mn-cs"/>
              </a:rPr>
              <a:t>privada</a:t>
            </a:r>
          </a:p>
          <a:p>
            <a:pPr marL="457200" marR="0" lvl="0" indent="-457200" algn="ctr" defTabSz="914400" rtl="0" eaLnBrk="1" fontAlgn="auto" latinLnBrk="0" hangingPunct="1">
              <a:lnSpc>
                <a:spcPct val="114000"/>
              </a:lnSpc>
              <a:spcBef>
                <a:spcPts val="0"/>
              </a:spcBef>
              <a:spcAft>
                <a:spcPts val="1800"/>
              </a:spcAft>
              <a:buClrTx/>
              <a:buSzTx/>
              <a:buFont typeface="Arial" panose="020B0604020202020204" pitchFamily="34" charset="0"/>
              <a:buChar char="•"/>
              <a:tabLst/>
              <a:defRPr/>
            </a:pPr>
            <a:r>
              <a:rPr kumimoji="0" lang="es-AR" sz="3000" b="0" i="1" u="none" strike="noStrike" kern="1200" cap="none" spc="0" normalizeH="0" baseline="0" noProof="0" dirty="0">
                <a:ln>
                  <a:noFill/>
                </a:ln>
                <a:solidFill>
                  <a:prstClr val="black"/>
                </a:solidFill>
                <a:effectLst/>
                <a:uLnTx/>
                <a:uFillTx/>
                <a:latin typeface="Calibri"/>
                <a:ea typeface="+mn-ea"/>
                <a:cs typeface="+mn-cs"/>
              </a:rPr>
              <a:t>Cambios</a:t>
            </a:r>
            <a:r>
              <a:rPr kumimoji="0" lang="es-AR" sz="3000" b="0" i="0" u="none" strike="noStrike" kern="1200" cap="none" spc="0" normalizeH="0" baseline="0" noProof="0" dirty="0">
                <a:ln>
                  <a:noFill/>
                </a:ln>
                <a:solidFill>
                  <a:prstClr val="black"/>
                </a:solidFill>
                <a:effectLst/>
                <a:uLnTx/>
                <a:uFillTx/>
                <a:latin typeface="Calibri"/>
                <a:ea typeface="+mn-ea"/>
                <a:cs typeface="+mn-cs"/>
              </a:rPr>
              <a:t> en las </a:t>
            </a:r>
            <a:r>
              <a:rPr kumimoji="0" lang="es-AR" sz="3000" b="1" i="0" u="none" strike="noStrike" kern="1200" cap="none" spc="0" normalizeH="0" baseline="0" noProof="0" dirty="0">
                <a:ln>
                  <a:noFill/>
                </a:ln>
                <a:solidFill>
                  <a:prstClr val="black"/>
                </a:solidFill>
                <a:effectLst/>
                <a:uLnTx/>
                <a:uFillTx/>
                <a:latin typeface="Calibri"/>
                <a:ea typeface="+mn-ea"/>
                <a:cs typeface="+mn-cs"/>
              </a:rPr>
              <a:t>decisiones</a:t>
            </a:r>
            <a:r>
              <a:rPr kumimoji="0" lang="es-AR" sz="3000" b="0" i="0" u="none" strike="noStrike" kern="1200" cap="none" spc="0" normalizeH="0" baseline="0" noProof="0" dirty="0">
                <a:ln>
                  <a:noFill/>
                </a:ln>
                <a:solidFill>
                  <a:prstClr val="black"/>
                </a:solidFill>
                <a:effectLst/>
                <a:uLnTx/>
                <a:uFillTx/>
                <a:latin typeface="Calibri"/>
                <a:ea typeface="+mn-ea"/>
                <a:cs typeface="+mn-cs"/>
              </a:rPr>
              <a:t> de inversión, en la </a:t>
            </a:r>
            <a:r>
              <a:rPr kumimoji="0" lang="es-AR" sz="3000" b="1" i="0" u="none" strike="noStrike" kern="1200" cap="none" spc="0" normalizeH="0" baseline="0" noProof="0" dirty="0">
                <a:ln>
                  <a:noFill/>
                </a:ln>
                <a:solidFill>
                  <a:prstClr val="black"/>
                </a:solidFill>
                <a:effectLst/>
                <a:uLnTx/>
                <a:uFillTx/>
                <a:latin typeface="Calibri"/>
                <a:ea typeface="+mn-ea"/>
                <a:cs typeface="+mn-cs"/>
              </a:rPr>
              <a:t>ejecución</a:t>
            </a:r>
            <a:r>
              <a:rPr kumimoji="0" lang="es-AR" sz="3000" b="0" i="0" u="none" strike="noStrike" kern="1200" cap="none" spc="0" normalizeH="0" baseline="0" noProof="0" dirty="0">
                <a:ln>
                  <a:noFill/>
                </a:ln>
                <a:solidFill>
                  <a:prstClr val="black"/>
                </a:solidFill>
                <a:effectLst/>
                <a:uLnTx/>
                <a:uFillTx/>
                <a:latin typeface="Calibri"/>
                <a:ea typeface="+mn-ea"/>
                <a:cs typeface="+mn-cs"/>
              </a:rPr>
              <a:t> y en los </a:t>
            </a:r>
            <a:r>
              <a:rPr kumimoji="0" lang="es-AR" sz="3000" b="1" i="0" u="none" strike="noStrike" kern="1200" cap="none" spc="0" normalizeH="0" baseline="0" noProof="0" dirty="0">
                <a:ln>
                  <a:noFill/>
                </a:ln>
                <a:solidFill>
                  <a:prstClr val="black"/>
                </a:solidFill>
                <a:effectLst/>
                <a:uLnTx/>
                <a:uFillTx/>
                <a:latin typeface="Calibri"/>
                <a:ea typeface="+mn-ea"/>
                <a:cs typeface="+mn-cs"/>
              </a:rPr>
              <a:t>incentivos</a:t>
            </a:r>
            <a:r>
              <a:rPr kumimoji="0" lang="es-AR" sz="3000" b="0" i="0" u="none" strike="noStrike" kern="1200" cap="none" spc="0" normalizeH="0" baseline="0" noProof="0" dirty="0">
                <a:ln>
                  <a:noFill/>
                </a:ln>
                <a:solidFill>
                  <a:prstClr val="black"/>
                </a:solidFill>
                <a:effectLst/>
                <a:uLnTx/>
                <a:uFillTx/>
                <a:latin typeface="Calibri"/>
                <a:ea typeface="+mn-ea"/>
                <a:cs typeface="+mn-cs"/>
              </a:rPr>
              <a:t>; cambios en la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asignación </a:t>
            </a:r>
            <a:r>
              <a:rPr kumimoji="0" lang="es-AR" sz="3000" b="0" i="0" u="none" strike="noStrike" kern="1200" cap="none" spc="0" normalizeH="0" baseline="0" noProof="0" dirty="0">
                <a:ln>
                  <a:noFill/>
                </a:ln>
                <a:solidFill>
                  <a:prstClr val="black"/>
                </a:solidFill>
                <a:effectLst/>
                <a:uLnTx/>
                <a:uFillTx/>
                <a:latin typeface="Calibri"/>
                <a:ea typeface="+mn-ea"/>
                <a:cs typeface="+mn-cs"/>
              </a:rPr>
              <a:t>de los </a:t>
            </a:r>
            <a:r>
              <a:rPr kumimoji="0" lang="es-AR" sz="3000" b="0" i="0" u="none" strike="noStrike" kern="1200" cap="none" spc="0" normalizeH="0" baseline="0" noProof="0" dirty="0" smtClean="0">
                <a:ln>
                  <a:noFill/>
                </a:ln>
                <a:solidFill>
                  <a:prstClr val="black"/>
                </a:solidFill>
                <a:effectLst/>
                <a:uLnTx/>
                <a:uFillTx/>
                <a:latin typeface="Calibri"/>
                <a:ea typeface="+mn-ea"/>
                <a:cs typeface="+mn-cs"/>
              </a:rPr>
              <a:t>riesgos</a:t>
            </a:r>
            <a:endParaRPr kumimoji="0" lang="es-AR"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24656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a:bodyPr>
          <a:lstStyle/>
          <a:p>
            <a:r>
              <a:rPr lang="es-AR" sz="2800" dirty="0" smtClean="0">
                <a:latin typeface="+mn-lt"/>
              </a:rPr>
              <a:t>Motivación del Cambio -&gt; DETERIORO de la Calidad</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Chart 6"/>
          <p:cNvGraphicFramePr>
            <a:graphicFrameLocks/>
          </p:cNvGraphicFramePr>
          <p:nvPr>
            <p:extLst>
              <p:ext uri="{D42A27DB-BD31-4B8C-83A1-F6EECF244321}">
                <p14:modId xmlns:p14="http://schemas.microsoft.com/office/powerpoint/2010/main" val="4145389215"/>
              </p:ext>
            </p:extLst>
          </p:nvPr>
        </p:nvGraphicFramePr>
        <p:xfrm>
          <a:off x="263352" y="988661"/>
          <a:ext cx="6192688" cy="4680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043831873"/>
              </p:ext>
            </p:extLst>
          </p:nvPr>
        </p:nvGraphicFramePr>
        <p:xfrm>
          <a:off x="6685713" y="1196752"/>
          <a:ext cx="5172744" cy="4274968"/>
        </p:xfrm>
        <a:graphic>
          <a:graphicData uri="http://schemas.openxmlformats.org/drawingml/2006/chart">
            <c:chart xmlns:c="http://schemas.openxmlformats.org/drawingml/2006/chart" xmlns:r="http://schemas.openxmlformats.org/officeDocument/2006/relationships" r:id="rId3"/>
          </a:graphicData>
        </a:graphic>
      </p:graphicFrame>
      <p:sp>
        <p:nvSpPr>
          <p:cNvPr id="11"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
        <p:nvSpPr>
          <p:cNvPr id="2" name="Rectángulo 1"/>
          <p:cNvSpPr/>
          <p:nvPr/>
        </p:nvSpPr>
        <p:spPr>
          <a:xfrm>
            <a:off x="263352" y="5949280"/>
            <a:ext cx="6556359" cy="369332"/>
          </a:xfrm>
          <a:prstGeom prst="rect">
            <a:avLst/>
          </a:prstGeom>
        </p:spPr>
        <p:txBody>
          <a:bodyPr wrap="square">
            <a:spAutoFit/>
          </a:bodyPr>
          <a:lstStyle/>
          <a:p>
            <a:r>
              <a:rPr lang="es-AR" dirty="0">
                <a:latin typeface="Times New Roman" panose="02020603050405020304" pitchFamily="18" charset="0"/>
              </a:rPr>
              <a:t>SAIDI= total de horas-usuario interrumpidos </a:t>
            </a:r>
            <a:r>
              <a:rPr lang="es-AR" dirty="0" smtClean="0">
                <a:latin typeface="Times New Roman" panose="02020603050405020304" pitchFamily="18" charset="0"/>
              </a:rPr>
              <a:t> [horas/usuario-año]</a:t>
            </a:r>
            <a:endParaRPr lang="es-AR" dirty="0">
              <a:effectLst/>
              <a:latin typeface="Times New Roman" panose="02020603050405020304" pitchFamily="18" charset="0"/>
            </a:endParaRPr>
          </a:p>
        </p:txBody>
      </p:sp>
      <p:sp>
        <p:nvSpPr>
          <p:cNvPr id="8" name="Rectángulo 7"/>
          <p:cNvSpPr/>
          <p:nvPr/>
        </p:nvSpPr>
        <p:spPr>
          <a:xfrm>
            <a:off x="8616280" y="5805264"/>
            <a:ext cx="2232248" cy="369332"/>
          </a:xfrm>
          <a:prstGeom prst="rect">
            <a:avLst/>
          </a:prstGeom>
        </p:spPr>
        <p:txBody>
          <a:bodyPr wrap="square">
            <a:spAutoFit/>
          </a:bodyPr>
          <a:lstStyle/>
          <a:p>
            <a:r>
              <a:rPr lang="es-AR" dirty="0" smtClean="0">
                <a:latin typeface="Times New Roman" panose="02020603050405020304" pitchFamily="18" charset="0"/>
              </a:rPr>
              <a:t>TARIFA [</a:t>
            </a:r>
            <a:r>
              <a:rPr lang="es-AR" dirty="0" err="1" smtClean="0">
                <a:latin typeface="Times New Roman" panose="02020603050405020304" pitchFamily="18" charset="0"/>
              </a:rPr>
              <a:t>u$s</a:t>
            </a:r>
            <a:r>
              <a:rPr lang="es-AR" dirty="0" smtClean="0">
                <a:latin typeface="Times New Roman" panose="02020603050405020304" pitchFamily="18" charset="0"/>
              </a:rPr>
              <a:t>/</a:t>
            </a:r>
            <a:r>
              <a:rPr lang="es-AR" dirty="0" err="1" smtClean="0">
                <a:latin typeface="Times New Roman" panose="02020603050405020304" pitchFamily="18" charset="0"/>
              </a:rPr>
              <a:t>MWh</a:t>
            </a:r>
            <a:r>
              <a:rPr lang="es-AR" dirty="0" smtClean="0">
                <a:latin typeface="Times New Roman" panose="02020603050405020304" pitchFamily="18" charset="0"/>
              </a:rPr>
              <a:t>]</a:t>
            </a:r>
            <a:endParaRPr lang="es-AR" dirty="0">
              <a:effectLst/>
              <a:latin typeface="Times New Roman" panose="02020603050405020304" pitchFamily="18" charset="0"/>
            </a:endParaRPr>
          </a:p>
        </p:txBody>
      </p:sp>
    </p:spTree>
    <p:extLst>
      <p:ext uri="{BB962C8B-B14F-4D97-AF65-F5344CB8AC3E}">
        <p14:creationId xmlns:p14="http://schemas.microsoft.com/office/powerpoint/2010/main" val="364621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a:bodyPr>
          <a:lstStyle/>
          <a:p>
            <a:r>
              <a:rPr lang="es-AR" sz="2800" dirty="0" smtClean="0">
                <a:latin typeface="+mn-lt"/>
              </a:rPr>
              <a:t>Estructura General del MEM</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9" name="4 Imagen"/>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447928" y="1447385"/>
            <a:ext cx="2736464" cy="4448472"/>
          </a:xfrm>
          <a:prstGeom prst="rect">
            <a:avLst/>
          </a:prstGeom>
        </p:spPr>
      </p:pic>
      <p:sp>
        <p:nvSpPr>
          <p:cNvPr id="62" name="Rectángulo redondeado 53"/>
          <p:cNvSpPr/>
          <p:nvPr/>
        </p:nvSpPr>
        <p:spPr>
          <a:xfrm>
            <a:off x="6039218" y="3336500"/>
            <a:ext cx="1800199" cy="464709"/>
          </a:xfrm>
          <a:prstGeom prst="round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white"/>
                </a:solidFill>
                <a:effectLst/>
                <a:uLnTx/>
                <a:uFillTx/>
                <a:latin typeface="Franklin Gothic Demi Cond"/>
                <a:ea typeface="+mn-ea"/>
                <a:cs typeface="+mn-cs"/>
              </a:rPr>
              <a:t>TRANSPORTE</a:t>
            </a:r>
          </a:p>
        </p:txBody>
      </p:sp>
      <p:pic>
        <p:nvPicPr>
          <p:cNvPr id="88" name="Imagen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798" y="2148082"/>
            <a:ext cx="1072256" cy="1198404"/>
          </a:xfrm>
          <a:prstGeom prst="rect">
            <a:avLst/>
          </a:prstGeom>
        </p:spPr>
      </p:pic>
      <p:grpSp>
        <p:nvGrpSpPr>
          <p:cNvPr id="2" name="Group 1"/>
          <p:cNvGrpSpPr/>
          <p:nvPr/>
        </p:nvGrpSpPr>
        <p:grpSpPr>
          <a:xfrm>
            <a:off x="-37667" y="1081483"/>
            <a:ext cx="5630566" cy="5107369"/>
            <a:chOff x="-37668" y="1081483"/>
            <a:chExt cx="5915913" cy="5432879"/>
          </a:xfrm>
        </p:grpSpPr>
        <p:sp>
          <p:nvSpPr>
            <p:cNvPr id="56" name="214 Abrir llave"/>
            <p:cNvSpPr/>
            <p:nvPr/>
          </p:nvSpPr>
          <p:spPr>
            <a:xfrm flipH="1">
              <a:off x="5365356" y="1589677"/>
              <a:ext cx="512889" cy="4474685"/>
            </a:xfrm>
            <a:prstGeom prst="leftBrace">
              <a:avLst>
                <a:gd name="adj1" fmla="val 30674"/>
                <a:gd name="adj2" fmla="val 47372"/>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uLnTx/>
                <a:uFillTx/>
                <a:latin typeface="Calibri"/>
                <a:ea typeface="+mn-ea"/>
                <a:cs typeface="+mn-cs"/>
              </a:endParaRPr>
            </a:p>
          </p:txBody>
        </p:sp>
        <p:sp>
          <p:nvSpPr>
            <p:cNvPr id="57" name="Rectángulo redondeado 24"/>
            <p:cNvSpPr/>
            <p:nvPr/>
          </p:nvSpPr>
          <p:spPr>
            <a:xfrm>
              <a:off x="1223861" y="1081483"/>
              <a:ext cx="2479197" cy="464709"/>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Franklin Gothic Demi Cond"/>
                  <a:ea typeface="+mn-ea"/>
                  <a:cs typeface="+mn-cs"/>
                </a:rPr>
                <a:t>OFERTA</a:t>
              </a:r>
            </a:p>
          </p:txBody>
        </p:sp>
        <p:grpSp>
          <p:nvGrpSpPr>
            <p:cNvPr id="63" name="Grupo 67"/>
            <p:cNvGrpSpPr/>
            <p:nvPr/>
          </p:nvGrpSpPr>
          <p:grpSpPr>
            <a:xfrm>
              <a:off x="1223860" y="5614362"/>
              <a:ext cx="2484000" cy="900000"/>
              <a:chOff x="618547" y="4895310"/>
              <a:chExt cx="2484000" cy="900000"/>
            </a:xfrm>
          </p:grpSpPr>
          <p:sp>
            <p:nvSpPr>
              <p:cNvPr id="64" name="AutoShape 3"/>
              <p:cNvSpPr>
                <a:spLocks noChangeArrowheads="1"/>
              </p:cNvSpPr>
              <p:nvPr/>
            </p:nvSpPr>
            <p:spPr bwMode="auto">
              <a:xfrm>
                <a:off x="618547" y="4895310"/>
                <a:ext cx="2484000" cy="900000"/>
              </a:xfrm>
              <a:prstGeom prst="roundRect">
                <a:avLst>
                  <a:gd name="adj" fmla="val 12495"/>
                </a:avLst>
              </a:prstGeom>
              <a:solidFill>
                <a:schemeClr val="bg2"/>
              </a:solidFill>
              <a:ln>
                <a:noFill/>
              </a:ln>
              <a:extLst/>
            </p:spPr>
            <p:style>
              <a:lnRef idx="1">
                <a:schemeClr val="accent1"/>
              </a:lnRef>
              <a:fillRef idx="2">
                <a:schemeClr val="accent1"/>
              </a:fillRef>
              <a:effectRef idx="1">
                <a:schemeClr val="accent1"/>
              </a:effectRef>
              <a:fontRef idx="minor">
                <a:schemeClr val="dk1"/>
              </a:fontRef>
            </p:style>
            <p:txBody>
              <a:bodyPr wrap="none"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Calibri"/>
                    <a:ea typeface="+mn-ea"/>
                    <a:cs typeface="+mn-cs"/>
                  </a:rPr>
                  <a:t>IMPORTACIÓN   </a:t>
                </a:r>
              </a:p>
            </p:txBody>
          </p:sp>
          <p:pic>
            <p:nvPicPr>
              <p:cNvPr id="65" name="10 Imagen"/>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90547" y="5199800"/>
                <a:ext cx="540000" cy="540000"/>
              </a:xfrm>
              <a:prstGeom prst="rect">
                <a:avLst/>
              </a:prstGeom>
              <a:ln>
                <a:noFill/>
              </a:ln>
            </p:spPr>
          </p:pic>
        </p:grpSp>
        <p:grpSp>
          <p:nvGrpSpPr>
            <p:cNvPr id="76" name="Grupo 69"/>
            <p:cNvGrpSpPr/>
            <p:nvPr/>
          </p:nvGrpSpPr>
          <p:grpSpPr>
            <a:xfrm>
              <a:off x="1223860" y="1782116"/>
              <a:ext cx="2484000" cy="933330"/>
              <a:chOff x="618547" y="1331351"/>
              <a:chExt cx="2484000" cy="933330"/>
            </a:xfrm>
          </p:grpSpPr>
          <p:sp>
            <p:nvSpPr>
              <p:cNvPr id="77" name="AutoShape 3"/>
              <p:cNvSpPr>
                <a:spLocks noChangeArrowheads="1"/>
              </p:cNvSpPr>
              <p:nvPr/>
            </p:nvSpPr>
            <p:spPr bwMode="auto">
              <a:xfrm>
                <a:off x="618547" y="1331351"/>
                <a:ext cx="2484000" cy="900000"/>
              </a:xfrm>
              <a:prstGeom prst="roundRect">
                <a:avLst>
                  <a:gd name="adj" fmla="val 12495"/>
                </a:avLst>
              </a:prstGeom>
              <a:solidFill>
                <a:schemeClr val="bg2"/>
              </a:solidFill>
              <a:ln>
                <a:noFill/>
              </a:ln>
              <a:extLst/>
            </p:spPr>
            <p:style>
              <a:lnRef idx="1">
                <a:schemeClr val="accent1"/>
              </a:lnRef>
              <a:fillRef idx="2">
                <a:schemeClr val="accent1"/>
              </a:fillRef>
              <a:effectRef idx="1">
                <a:schemeClr val="accent1"/>
              </a:effectRef>
              <a:fontRef idx="minor">
                <a:schemeClr val="dk1"/>
              </a:fontRef>
            </p:style>
            <p:txBody>
              <a:bodyPr wrap="none"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Calibri"/>
                    <a:ea typeface="+mn-ea"/>
                    <a:cs typeface="+mn-cs"/>
                  </a:rPr>
                  <a:t>GENERADORES TÉRMICOS</a:t>
                </a:r>
              </a:p>
            </p:txBody>
          </p:sp>
          <p:pic>
            <p:nvPicPr>
              <p:cNvPr id="78" name="Imagen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7279" y="1544681"/>
                <a:ext cx="1426536" cy="720000"/>
              </a:xfrm>
              <a:prstGeom prst="rect">
                <a:avLst/>
              </a:prstGeom>
            </p:spPr>
          </p:pic>
        </p:grpSp>
        <p:grpSp>
          <p:nvGrpSpPr>
            <p:cNvPr id="79" name="Grupo 63"/>
            <p:cNvGrpSpPr/>
            <p:nvPr/>
          </p:nvGrpSpPr>
          <p:grpSpPr>
            <a:xfrm>
              <a:off x="1223860" y="3671153"/>
              <a:ext cx="2484000" cy="924500"/>
              <a:chOff x="618547" y="3037689"/>
              <a:chExt cx="2484000" cy="924500"/>
            </a:xfrm>
          </p:grpSpPr>
          <p:sp>
            <p:nvSpPr>
              <p:cNvPr id="80" name="AutoShape 3"/>
              <p:cNvSpPr>
                <a:spLocks noChangeArrowheads="1"/>
              </p:cNvSpPr>
              <p:nvPr/>
            </p:nvSpPr>
            <p:spPr bwMode="auto">
              <a:xfrm>
                <a:off x="618547" y="3044974"/>
                <a:ext cx="2484000" cy="900000"/>
              </a:xfrm>
              <a:prstGeom prst="roundRect">
                <a:avLst>
                  <a:gd name="adj" fmla="val 12495"/>
                </a:avLst>
              </a:prstGeom>
              <a:solidFill>
                <a:schemeClr val="bg2"/>
              </a:solidFill>
              <a:ln>
                <a:noFill/>
              </a:ln>
              <a:extLst/>
            </p:spPr>
            <p:style>
              <a:lnRef idx="1">
                <a:schemeClr val="accent1"/>
              </a:lnRef>
              <a:fillRef idx="2">
                <a:schemeClr val="accent1"/>
              </a:fillRef>
              <a:effectRef idx="1">
                <a:schemeClr val="accent1"/>
              </a:effectRef>
              <a:fontRef idx="minor">
                <a:schemeClr val="dk1"/>
              </a:fontRef>
            </p:style>
            <p:txBody>
              <a:bodyPr wrap="none"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100" b="1"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34 Rectángulo"/>
              <p:cNvSpPr/>
              <p:nvPr/>
            </p:nvSpPr>
            <p:spPr>
              <a:xfrm>
                <a:off x="623350" y="3037689"/>
                <a:ext cx="2474394" cy="42319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050" b="1" i="0" u="none" strike="noStrike" kern="1200" cap="none" spc="0" normalizeH="0" baseline="0" noProof="0" dirty="0">
                    <a:ln>
                      <a:noFill/>
                    </a:ln>
                    <a:solidFill>
                      <a:prstClr val="black"/>
                    </a:solidFill>
                    <a:effectLst/>
                    <a:uLnTx/>
                    <a:uFillTx/>
                    <a:latin typeface="Calibri"/>
                    <a:ea typeface="+mn-ea"/>
                    <a:cs typeface="+mn-cs"/>
                  </a:rPr>
                  <a:t>EMBALSES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000" b="1" i="0" u="none" strike="noStrike" kern="1200" cap="none" spc="0" normalizeH="0" baseline="0" noProof="0" dirty="0">
                    <a:ln>
                      <a:noFill/>
                    </a:ln>
                    <a:solidFill>
                      <a:prstClr val="black"/>
                    </a:solidFill>
                    <a:effectLst/>
                    <a:uLnTx/>
                    <a:uFillTx/>
                    <a:latin typeface="Calibri"/>
                    <a:ea typeface="+mn-ea"/>
                    <a:cs typeface="+mn-cs"/>
                  </a:rPr>
                  <a:t>CENTRALES HIDROELÉCTRICAS</a:t>
                </a:r>
              </a:p>
            </p:txBody>
          </p:sp>
          <p:pic>
            <p:nvPicPr>
              <p:cNvPr id="82" name="Imagen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5025" y="3424757"/>
                <a:ext cx="756000" cy="537432"/>
              </a:xfrm>
              <a:prstGeom prst="rect">
                <a:avLst/>
              </a:prstGeom>
            </p:spPr>
          </p:pic>
        </p:grpSp>
        <p:grpSp>
          <p:nvGrpSpPr>
            <p:cNvPr id="83" name="Grupo 66"/>
            <p:cNvGrpSpPr/>
            <p:nvPr/>
          </p:nvGrpSpPr>
          <p:grpSpPr>
            <a:xfrm>
              <a:off x="1223860" y="4655007"/>
              <a:ext cx="2484000" cy="900000"/>
              <a:chOff x="618547" y="3970141"/>
              <a:chExt cx="2484000" cy="900000"/>
            </a:xfrm>
          </p:grpSpPr>
          <p:sp>
            <p:nvSpPr>
              <p:cNvPr id="84" name="AutoShape 3"/>
              <p:cNvSpPr>
                <a:spLocks noChangeArrowheads="1"/>
              </p:cNvSpPr>
              <p:nvPr/>
            </p:nvSpPr>
            <p:spPr bwMode="auto">
              <a:xfrm>
                <a:off x="618547" y="3970141"/>
                <a:ext cx="2484000" cy="900000"/>
              </a:xfrm>
              <a:prstGeom prst="roundRect">
                <a:avLst>
                  <a:gd name="adj" fmla="val 12495"/>
                </a:avLst>
              </a:prstGeom>
              <a:solidFill>
                <a:schemeClr val="bg2"/>
              </a:solidFill>
              <a:ln>
                <a:noFill/>
              </a:ln>
              <a:extLst/>
            </p:spPr>
            <p:style>
              <a:lnRef idx="1">
                <a:schemeClr val="accent1"/>
              </a:lnRef>
              <a:fillRef idx="2">
                <a:schemeClr val="accent1"/>
              </a:fillRef>
              <a:effectRef idx="1">
                <a:schemeClr val="accent1"/>
              </a:effectRef>
              <a:fontRef idx="minor">
                <a:schemeClr val="dk1"/>
              </a:fontRef>
            </p:style>
            <p:txBody>
              <a:bodyPr wrap="none"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Calibri"/>
                    <a:ea typeface="+mn-ea"/>
                    <a:cs typeface="+mn-cs"/>
                  </a:rPr>
                  <a:t>RENOVABLES</a:t>
                </a:r>
              </a:p>
            </p:txBody>
          </p:sp>
          <p:grpSp>
            <p:nvGrpSpPr>
              <p:cNvPr id="85" name="Grupo 65"/>
              <p:cNvGrpSpPr/>
              <p:nvPr/>
            </p:nvGrpSpPr>
            <p:grpSpPr>
              <a:xfrm>
                <a:off x="1077574" y="4219376"/>
                <a:ext cx="1565946" cy="647607"/>
                <a:chOff x="1007364" y="4219376"/>
                <a:chExt cx="1565946" cy="647607"/>
              </a:xfrm>
            </p:grpSpPr>
            <p:pic>
              <p:nvPicPr>
                <p:cNvPr id="86" name="Imagen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9204" y="4254983"/>
                  <a:ext cx="734106" cy="612000"/>
                </a:xfrm>
                <a:prstGeom prst="rect">
                  <a:avLst/>
                </a:prstGeom>
              </p:spPr>
            </p:pic>
            <p:pic>
              <p:nvPicPr>
                <p:cNvPr id="87" name="Imagen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364" y="4219376"/>
                  <a:ext cx="810076" cy="612000"/>
                </a:xfrm>
                <a:prstGeom prst="rect">
                  <a:avLst/>
                </a:prstGeom>
              </p:spPr>
            </p:pic>
          </p:grpSp>
        </p:grpSp>
        <p:sp>
          <p:nvSpPr>
            <p:cNvPr id="90" name="44 CuadroTexto"/>
            <p:cNvSpPr txBox="1"/>
            <p:nvPr/>
          </p:nvSpPr>
          <p:spPr>
            <a:xfrm rot="20692430">
              <a:off x="73056" y="1912316"/>
              <a:ext cx="1395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smtClean="0">
                  <a:ln>
                    <a:noFill/>
                  </a:ln>
                  <a:solidFill>
                    <a:prstClr val="black"/>
                  </a:solidFill>
                  <a:effectLst/>
                  <a:uLnTx/>
                  <a:uFillTx/>
                  <a:latin typeface="Calibri"/>
                  <a:ea typeface="+mn-ea"/>
                  <a:cs typeface="+mn-cs"/>
                </a:rPr>
                <a:t>65%</a:t>
              </a:r>
              <a:endParaRPr kumimoji="0" lang="es-AR"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45 CuadroTexto"/>
            <p:cNvSpPr txBox="1"/>
            <p:nvPr/>
          </p:nvSpPr>
          <p:spPr>
            <a:xfrm rot="20692430">
              <a:off x="19392" y="3880653"/>
              <a:ext cx="1395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smtClean="0">
                  <a:ln>
                    <a:noFill/>
                  </a:ln>
                  <a:solidFill>
                    <a:prstClr val="black"/>
                  </a:solidFill>
                  <a:effectLst/>
                  <a:uLnTx/>
                  <a:uFillTx/>
                  <a:latin typeface="Calibri"/>
                  <a:ea typeface="+mn-ea"/>
                  <a:cs typeface="+mn-cs"/>
                </a:rPr>
                <a:t>26%</a:t>
              </a:r>
              <a:endParaRPr kumimoji="0" lang="es-AR"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46 CuadroTexto"/>
            <p:cNvSpPr txBox="1"/>
            <p:nvPr/>
          </p:nvSpPr>
          <p:spPr>
            <a:xfrm rot="20692430">
              <a:off x="41482" y="4853303"/>
              <a:ext cx="17032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smtClean="0">
                  <a:ln>
                    <a:noFill/>
                  </a:ln>
                  <a:solidFill>
                    <a:prstClr val="black"/>
                  </a:solidFill>
                  <a:effectLst/>
                  <a:uLnTx/>
                  <a:uFillTx/>
                  <a:latin typeface="Calibri"/>
                  <a:ea typeface="+mn-ea"/>
                  <a:cs typeface="+mn-cs"/>
                </a:rPr>
                <a:t>2%</a:t>
              </a:r>
              <a:endParaRPr kumimoji="0" lang="es-AR"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AutoShape 3"/>
            <p:cNvSpPr>
              <a:spLocks noChangeArrowheads="1"/>
            </p:cNvSpPr>
            <p:nvPr/>
          </p:nvSpPr>
          <p:spPr bwMode="auto">
            <a:xfrm>
              <a:off x="1221459" y="2715446"/>
              <a:ext cx="2484000" cy="900000"/>
            </a:xfrm>
            <a:prstGeom prst="roundRect">
              <a:avLst>
                <a:gd name="adj" fmla="val 12495"/>
              </a:avLst>
            </a:prstGeom>
            <a:solidFill>
              <a:schemeClr val="bg2"/>
            </a:solidFill>
            <a:ln>
              <a:noFill/>
            </a:ln>
            <a:extLst/>
          </p:spPr>
          <p:style>
            <a:lnRef idx="1">
              <a:schemeClr val="accent1"/>
            </a:lnRef>
            <a:fillRef idx="2">
              <a:schemeClr val="accent1"/>
            </a:fillRef>
            <a:effectRef idx="1">
              <a:schemeClr val="accent1"/>
            </a:effectRef>
            <a:fontRef idx="minor">
              <a:schemeClr val="dk1"/>
            </a:fontRef>
          </p:style>
          <p:txBody>
            <a:bodyPr wrap="none"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Calibri"/>
                  <a:ea typeface="+mn-ea"/>
                  <a:cs typeface="+mn-cs"/>
                </a:rPr>
                <a:t>GENERADORES </a:t>
              </a:r>
              <a:r>
                <a:rPr kumimoji="0" lang="es-AR" sz="1100" b="1" i="0" u="none" strike="noStrike" kern="1200" cap="none" spc="0" normalizeH="0" baseline="0" noProof="0" dirty="0" smtClean="0">
                  <a:ln>
                    <a:noFill/>
                  </a:ln>
                  <a:solidFill>
                    <a:prstClr val="black"/>
                  </a:solidFill>
                  <a:effectLst/>
                  <a:uLnTx/>
                  <a:uFillTx/>
                  <a:latin typeface="Calibri"/>
                  <a:ea typeface="+mn-ea"/>
                  <a:cs typeface="+mn-cs"/>
                </a:rPr>
                <a:t>NUCLEAR</a:t>
              </a:r>
              <a:endParaRPr kumimoji="0" lang="es-AR" sz="1100" b="1"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50 CuadroTexto"/>
            <p:cNvSpPr txBox="1"/>
            <p:nvPr/>
          </p:nvSpPr>
          <p:spPr>
            <a:xfrm rot="20692430">
              <a:off x="73056" y="2915450"/>
              <a:ext cx="1395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smtClean="0">
                  <a:ln>
                    <a:noFill/>
                  </a:ln>
                  <a:solidFill>
                    <a:prstClr val="black"/>
                  </a:solidFill>
                  <a:effectLst/>
                  <a:uLnTx/>
                  <a:uFillTx/>
                  <a:latin typeface="Calibri"/>
                  <a:ea typeface="+mn-ea"/>
                  <a:cs typeface="+mn-cs"/>
                </a:rPr>
                <a:t>6%</a:t>
              </a:r>
              <a:endParaRPr kumimoji="0" lang="es-AR"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51 CuadroTexto"/>
            <p:cNvSpPr txBox="1"/>
            <p:nvPr/>
          </p:nvSpPr>
          <p:spPr>
            <a:xfrm rot="20692430">
              <a:off x="66774" y="5695999"/>
              <a:ext cx="18665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smtClean="0">
                  <a:ln>
                    <a:noFill/>
                  </a:ln>
                  <a:solidFill>
                    <a:prstClr val="black"/>
                  </a:solidFill>
                  <a:effectLst/>
                  <a:uLnTx/>
                  <a:uFillTx/>
                  <a:latin typeface="Calibri"/>
                  <a:ea typeface="+mn-ea"/>
                  <a:cs typeface="+mn-cs"/>
                </a:rPr>
                <a:t>1%</a:t>
              </a:r>
              <a:endParaRPr kumimoji="0" lang="es-AR"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5673" y="3019380"/>
              <a:ext cx="469695" cy="52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53 CuadroTexto"/>
            <p:cNvSpPr txBox="1"/>
            <p:nvPr/>
          </p:nvSpPr>
          <p:spPr>
            <a:xfrm rot="20692430">
              <a:off x="3682889" y="1931599"/>
              <a:ext cx="18278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smtClean="0">
                  <a:ln>
                    <a:noFill/>
                  </a:ln>
                  <a:solidFill>
                    <a:prstClr val="black"/>
                  </a:solidFill>
                  <a:effectLst/>
                  <a:uLnTx/>
                  <a:uFillTx/>
                  <a:latin typeface="Calibri"/>
                  <a:ea typeface="+mn-ea"/>
                  <a:cs typeface="+mn-cs"/>
                </a:rPr>
                <a:t>21.854 MW</a:t>
              </a:r>
              <a:endParaRPr kumimoji="0" lang="es-A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54 CuadroTexto"/>
            <p:cNvSpPr txBox="1"/>
            <p:nvPr/>
          </p:nvSpPr>
          <p:spPr>
            <a:xfrm rot="20692430">
              <a:off x="3744461" y="2819322"/>
              <a:ext cx="18278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smtClean="0">
                  <a:ln>
                    <a:noFill/>
                  </a:ln>
                  <a:solidFill>
                    <a:prstClr val="black"/>
                  </a:solidFill>
                  <a:effectLst/>
                  <a:uLnTx/>
                  <a:uFillTx/>
                  <a:latin typeface="Calibri"/>
                  <a:ea typeface="+mn-ea"/>
                  <a:cs typeface="+mn-cs"/>
                </a:rPr>
                <a:t>1.755 MW</a:t>
              </a:r>
              <a:endParaRPr kumimoji="0" lang="es-A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55 CuadroTexto"/>
            <p:cNvSpPr txBox="1"/>
            <p:nvPr/>
          </p:nvSpPr>
          <p:spPr>
            <a:xfrm rot="20692430">
              <a:off x="3757300" y="3750067"/>
              <a:ext cx="18278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smtClean="0">
                  <a:ln>
                    <a:noFill/>
                  </a:ln>
                  <a:solidFill>
                    <a:prstClr val="black"/>
                  </a:solidFill>
                  <a:effectLst/>
                  <a:uLnTx/>
                  <a:uFillTx/>
                  <a:latin typeface="Calibri"/>
                  <a:ea typeface="+mn-ea"/>
                  <a:cs typeface="+mn-cs"/>
                </a:rPr>
                <a:t>11.101 MW</a:t>
              </a:r>
              <a:endParaRPr kumimoji="0" lang="es-A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56 CuadroTexto"/>
            <p:cNvSpPr txBox="1"/>
            <p:nvPr/>
          </p:nvSpPr>
          <p:spPr>
            <a:xfrm rot="20692430">
              <a:off x="3757301" y="4732141"/>
              <a:ext cx="18278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smtClean="0">
                  <a:ln>
                    <a:noFill/>
                  </a:ln>
                  <a:solidFill>
                    <a:prstClr val="black"/>
                  </a:solidFill>
                  <a:effectLst/>
                  <a:uLnTx/>
                  <a:uFillTx/>
                  <a:latin typeface="Calibri"/>
                  <a:ea typeface="+mn-ea"/>
                  <a:cs typeface="+mn-cs"/>
                </a:rPr>
                <a:t>711 </a:t>
              </a:r>
              <a:r>
                <a:rPr kumimoji="0" lang="es-AR" sz="2000" b="1" i="0" u="none" strike="noStrike" kern="1200" cap="none" spc="0" normalizeH="0" baseline="0" noProof="0" dirty="0" err="1" smtClean="0">
                  <a:ln>
                    <a:noFill/>
                  </a:ln>
                  <a:solidFill>
                    <a:prstClr val="black"/>
                  </a:solidFill>
                  <a:effectLst/>
                  <a:uLnTx/>
                  <a:uFillTx/>
                  <a:latin typeface="Calibri"/>
                  <a:ea typeface="+mn-ea"/>
                  <a:cs typeface="+mn-cs"/>
                </a:rPr>
                <a:t>MW</a:t>
              </a:r>
              <a:endParaRPr kumimoji="0" lang="es-A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1" name="57 CuadroTexto"/>
            <p:cNvSpPr txBox="1"/>
            <p:nvPr/>
          </p:nvSpPr>
          <p:spPr>
            <a:xfrm>
              <a:off x="3793903" y="1197341"/>
              <a:ext cx="15714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1200" cap="none" spc="0" normalizeH="0" baseline="0" noProof="0" dirty="0" smtClean="0">
                  <a:ln>
                    <a:noFill/>
                  </a:ln>
                  <a:solidFill>
                    <a:prstClr val="black"/>
                  </a:solidFill>
                  <a:effectLst/>
                  <a:uLnTx/>
                  <a:uFillTx/>
                  <a:latin typeface="Calibri"/>
                  <a:ea typeface="+mn-ea"/>
                  <a:cs typeface="+mn-cs"/>
                </a:rPr>
                <a:t>Potencia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1200" cap="none" spc="0" normalizeH="0" baseline="0" noProof="0" dirty="0" smtClean="0">
                  <a:ln>
                    <a:noFill/>
                  </a:ln>
                  <a:solidFill>
                    <a:prstClr val="black"/>
                  </a:solidFill>
                  <a:effectLst/>
                  <a:uLnTx/>
                  <a:uFillTx/>
                  <a:latin typeface="Calibri"/>
                  <a:ea typeface="+mn-ea"/>
                  <a:cs typeface="+mn-cs"/>
                </a:rPr>
                <a:t> Instalada</a:t>
              </a:r>
              <a:endParaRPr kumimoji="0" lang="es-AR"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62 CuadroTexto"/>
            <p:cNvSpPr txBox="1"/>
            <p:nvPr/>
          </p:nvSpPr>
          <p:spPr>
            <a:xfrm>
              <a:off x="-37668" y="1479776"/>
              <a:ext cx="14395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1200" cap="none" spc="0" normalizeH="0" baseline="0" noProof="0" dirty="0" smtClean="0">
                  <a:ln>
                    <a:noFill/>
                  </a:ln>
                  <a:solidFill>
                    <a:prstClr val="black"/>
                  </a:solidFill>
                  <a:effectLst/>
                  <a:uLnTx/>
                  <a:uFillTx/>
                  <a:latin typeface="Calibri"/>
                  <a:ea typeface="+mn-ea"/>
                  <a:cs typeface="+mn-cs"/>
                </a:rPr>
                <a:t>Energía´16</a:t>
              </a:r>
              <a:endParaRPr kumimoji="0" lang="es-AR" sz="1600"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 name="Group 2"/>
          <p:cNvGrpSpPr/>
          <p:nvPr/>
        </p:nvGrpSpPr>
        <p:grpSpPr>
          <a:xfrm>
            <a:off x="8234506" y="908720"/>
            <a:ext cx="3766150" cy="4536522"/>
            <a:chOff x="8234506" y="1092500"/>
            <a:chExt cx="3701228" cy="4580968"/>
          </a:xfrm>
        </p:grpSpPr>
        <p:sp>
          <p:nvSpPr>
            <p:cNvPr id="58" name="Rectángulo redondeado 25"/>
            <p:cNvSpPr/>
            <p:nvPr/>
          </p:nvSpPr>
          <p:spPr>
            <a:xfrm>
              <a:off x="9451734" y="1092500"/>
              <a:ext cx="2484000" cy="464709"/>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Franklin Gothic Demi Cond"/>
                  <a:ea typeface="+mn-ea"/>
                  <a:cs typeface="+mn-cs"/>
                </a:rPr>
                <a:t>DEMANDA</a:t>
              </a:r>
            </a:p>
          </p:txBody>
        </p:sp>
        <p:sp>
          <p:nvSpPr>
            <p:cNvPr id="60" name="AutoShape 3"/>
            <p:cNvSpPr>
              <a:spLocks noChangeArrowheads="1"/>
            </p:cNvSpPr>
            <p:nvPr/>
          </p:nvSpPr>
          <p:spPr bwMode="auto">
            <a:xfrm>
              <a:off x="9451734" y="4639778"/>
              <a:ext cx="2484000" cy="900000"/>
            </a:xfrm>
            <a:prstGeom prst="roundRect">
              <a:avLst>
                <a:gd name="adj" fmla="val 12495"/>
              </a:avLst>
            </a:prstGeom>
            <a:solidFill>
              <a:schemeClr val="bg2"/>
            </a:solidFill>
            <a:ln>
              <a:noFill/>
            </a:ln>
            <a:extLst/>
          </p:spPr>
          <p:style>
            <a:lnRef idx="1">
              <a:schemeClr val="accent1"/>
            </a:lnRef>
            <a:fillRef idx="2">
              <a:schemeClr val="accent1"/>
            </a:fillRef>
            <a:effectRef idx="1">
              <a:schemeClr val="accent1"/>
            </a:effectRef>
            <a:fontRef idx="minor">
              <a:schemeClr val="dk1"/>
            </a:fontRef>
          </p:style>
          <p:txBody>
            <a:bodyPr wrap="none"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Calibri"/>
                  <a:ea typeface="+mn-ea"/>
                  <a:cs typeface="+mn-cs"/>
                </a:rPr>
                <a:t>EXPORTACIÓN</a:t>
              </a:r>
            </a:p>
          </p:txBody>
        </p:sp>
        <p:pic>
          <p:nvPicPr>
            <p:cNvPr id="61" name="6 Imagen"/>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423734" y="4944240"/>
              <a:ext cx="540000" cy="540000"/>
            </a:xfrm>
            <a:prstGeom prst="rect">
              <a:avLst/>
            </a:prstGeom>
            <a:ln>
              <a:noFill/>
            </a:ln>
          </p:spPr>
        </p:pic>
        <p:grpSp>
          <p:nvGrpSpPr>
            <p:cNvPr id="66" name="Grupo 71"/>
            <p:cNvGrpSpPr/>
            <p:nvPr/>
          </p:nvGrpSpPr>
          <p:grpSpPr>
            <a:xfrm>
              <a:off x="9451734" y="2170097"/>
              <a:ext cx="2484000" cy="939105"/>
              <a:chOff x="8588840" y="1719330"/>
              <a:chExt cx="2484000" cy="939105"/>
            </a:xfrm>
          </p:grpSpPr>
          <p:sp>
            <p:nvSpPr>
              <p:cNvPr id="67" name="AutoShape 3"/>
              <p:cNvSpPr>
                <a:spLocks noChangeArrowheads="1"/>
              </p:cNvSpPr>
              <p:nvPr/>
            </p:nvSpPr>
            <p:spPr bwMode="auto">
              <a:xfrm>
                <a:off x="8588840" y="1719330"/>
                <a:ext cx="2484000" cy="900000"/>
              </a:xfrm>
              <a:prstGeom prst="roundRect">
                <a:avLst>
                  <a:gd name="adj" fmla="val 12495"/>
                </a:avLst>
              </a:prstGeom>
              <a:solidFill>
                <a:schemeClr val="bg2"/>
              </a:solidFill>
              <a:ln>
                <a:noFill/>
              </a:ln>
              <a:extLst/>
            </p:spPr>
            <p:style>
              <a:lnRef idx="1">
                <a:schemeClr val="accent1"/>
              </a:lnRef>
              <a:fillRef idx="2">
                <a:schemeClr val="accent1"/>
              </a:fillRef>
              <a:effectRef idx="1">
                <a:schemeClr val="accent1"/>
              </a:effectRef>
              <a:fontRef idx="minor">
                <a:schemeClr val="dk1"/>
              </a:fontRef>
            </p:style>
            <p:txBody>
              <a:bodyPr wrap="none"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Calibri"/>
                    <a:ea typeface="+mn-ea"/>
                    <a:cs typeface="+mn-cs"/>
                  </a:rPr>
                  <a:t>DISTRIBUIDORES</a:t>
                </a:r>
              </a:p>
            </p:txBody>
          </p:sp>
          <p:grpSp>
            <p:nvGrpSpPr>
              <p:cNvPr id="68" name="Grupo 61"/>
              <p:cNvGrpSpPr/>
              <p:nvPr/>
            </p:nvGrpSpPr>
            <p:grpSpPr>
              <a:xfrm>
                <a:off x="8864860" y="2046435"/>
                <a:ext cx="1966725" cy="612000"/>
                <a:chOff x="8732656" y="2046435"/>
                <a:chExt cx="1966725" cy="612000"/>
              </a:xfrm>
            </p:grpSpPr>
            <p:pic>
              <p:nvPicPr>
                <p:cNvPr id="69" name="Imagen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8940" y="2046435"/>
                  <a:ext cx="604078" cy="612000"/>
                </a:xfrm>
                <a:prstGeom prst="rect">
                  <a:avLst/>
                </a:prstGeom>
              </p:spPr>
            </p:pic>
            <p:pic>
              <p:nvPicPr>
                <p:cNvPr id="70" name="Imagen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32656" y="2046435"/>
                  <a:ext cx="601632" cy="612000"/>
                </a:xfrm>
                <a:prstGeom prst="rect">
                  <a:avLst/>
                </a:prstGeom>
              </p:spPr>
            </p:pic>
            <p:pic>
              <p:nvPicPr>
                <p:cNvPr id="71" name="Imagen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67669" y="2046435"/>
                  <a:ext cx="631712" cy="612000"/>
                </a:xfrm>
                <a:prstGeom prst="rect">
                  <a:avLst/>
                </a:prstGeom>
              </p:spPr>
            </p:pic>
          </p:grpSp>
        </p:grpSp>
        <p:grpSp>
          <p:nvGrpSpPr>
            <p:cNvPr id="72" name="Grupo 70"/>
            <p:cNvGrpSpPr/>
            <p:nvPr/>
          </p:nvGrpSpPr>
          <p:grpSpPr>
            <a:xfrm>
              <a:off x="9451734" y="3387716"/>
              <a:ext cx="2484000" cy="928767"/>
              <a:chOff x="8588840" y="2936951"/>
              <a:chExt cx="2484000" cy="928767"/>
            </a:xfrm>
          </p:grpSpPr>
          <p:sp>
            <p:nvSpPr>
              <p:cNvPr id="73" name="AutoShape 3"/>
              <p:cNvSpPr>
                <a:spLocks noChangeArrowheads="1"/>
              </p:cNvSpPr>
              <p:nvPr/>
            </p:nvSpPr>
            <p:spPr bwMode="auto">
              <a:xfrm>
                <a:off x="8588840" y="2936951"/>
                <a:ext cx="2484000" cy="900000"/>
              </a:xfrm>
              <a:prstGeom prst="roundRect">
                <a:avLst>
                  <a:gd name="adj" fmla="val 12495"/>
                </a:avLst>
              </a:prstGeom>
              <a:solidFill>
                <a:schemeClr val="bg2"/>
              </a:solidFill>
              <a:ln>
                <a:noFill/>
              </a:ln>
              <a:extLst/>
            </p:spPr>
            <p:style>
              <a:lnRef idx="1">
                <a:schemeClr val="accent1"/>
              </a:lnRef>
              <a:fillRef idx="2">
                <a:schemeClr val="accent1"/>
              </a:fillRef>
              <a:effectRef idx="1">
                <a:schemeClr val="accent1"/>
              </a:effectRef>
              <a:fontRef idx="minor">
                <a:schemeClr val="dk1"/>
              </a:fontRef>
            </p:style>
            <p:txBody>
              <a:bodyPr wrap="none"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Calibri"/>
                    <a:ea typeface="+mn-ea"/>
                    <a:cs typeface="+mn-cs"/>
                  </a:rPr>
                  <a:t>GRANDES USUARIOS</a:t>
                </a:r>
              </a:p>
            </p:txBody>
          </p:sp>
          <p:pic>
            <p:nvPicPr>
              <p:cNvPr id="74" name="Imagen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10120" y="3424757"/>
                <a:ext cx="738065" cy="440961"/>
              </a:xfrm>
              <a:prstGeom prst="rect">
                <a:avLst/>
              </a:prstGeom>
            </p:spPr>
          </p:pic>
          <p:pic>
            <p:nvPicPr>
              <p:cNvPr id="75" name="Imagen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25972" y="3133000"/>
                <a:ext cx="1032773" cy="732718"/>
              </a:xfrm>
              <a:prstGeom prst="rect">
                <a:avLst/>
              </a:prstGeom>
            </p:spPr>
          </p:pic>
        </p:grpSp>
        <p:sp>
          <p:nvSpPr>
            <p:cNvPr id="89" name="214 Abrir llave"/>
            <p:cNvSpPr/>
            <p:nvPr/>
          </p:nvSpPr>
          <p:spPr>
            <a:xfrm>
              <a:off x="8234506" y="2057172"/>
              <a:ext cx="512889" cy="3616296"/>
            </a:xfrm>
            <a:prstGeom prst="leftBrace">
              <a:avLst>
                <a:gd name="adj1" fmla="val 30674"/>
                <a:gd name="adj2" fmla="val 47372"/>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uLnTx/>
                <a:uFillTx/>
                <a:latin typeface="Calibri"/>
                <a:ea typeface="+mn-ea"/>
                <a:cs typeface="+mn-cs"/>
              </a:endParaRPr>
            </a:p>
          </p:txBody>
        </p:sp>
        <p:sp>
          <p:nvSpPr>
            <p:cNvPr id="102" name="59 CuadroTexto"/>
            <p:cNvSpPr txBox="1"/>
            <p:nvPr/>
          </p:nvSpPr>
          <p:spPr>
            <a:xfrm rot="20692430">
              <a:off x="8489436" y="2377349"/>
              <a:ext cx="13958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smtClean="0">
                  <a:ln>
                    <a:noFill/>
                  </a:ln>
                  <a:solidFill>
                    <a:prstClr val="black"/>
                  </a:solidFill>
                  <a:effectLst/>
                  <a:uLnTx/>
                  <a:uFillTx/>
                  <a:latin typeface="Calibri"/>
                  <a:ea typeface="+mn-ea"/>
                  <a:cs typeface="+mn-cs"/>
                </a:rPr>
                <a:t>82 %</a:t>
              </a:r>
              <a:endParaRPr kumimoji="0" lang="es-A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60 CuadroTexto"/>
            <p:cNvSpPr txBox="1"/>
            <p:nvPr/>
          </p:nvSpPr>
          <p:spPr>
            <a:xfrm rot="20692430">
              <a:off x="8487288" y="3585827"/>
              <a:ext cx="13958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smtClean="0">
                  <a:ln>
                    <a:noFill/>
                  </a:ln>
                  <a:solidFill>
                    <a:prstClr val="black"/>
                  </a:solidFill>
                  <a:effectLst/>
                  <a:uLnTx/>
                  <a:uFillTx/>
                  <a:latin typeface="Calibri"/>
                  <a:ea typeface="+mn-ea"/>
                  <a:cs typeface="+mn-cs"/>
                </a:rPr>
                <a:t>18 %</a:t>
              </a:r>
              <a:endParaRPr kumimoji="0" lang="es-A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61 CuadroTexto"/>
            <p:cNvSpPr txBox="1"/>
            <p:nvPr/>
          </p:nvSpPr>
          <p:spPr>
            <a:xfrm rot="20692430">
              <a:off x="8454251" y="4874175"/>
              <a:ext cx="13958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smtClean="0">
                  <a:ln>
                    <a:noFill/>
                  </a:ln>
                  <a:solidFill>
                    <a:prstClr val="black"/>
                  </a:solidFill>
                  <a:effectLst/>
                  <a:uLnTx/>
                  <a:uFillTx/>
                  <a:latin typeface="Calibri"/>
                  <a:ea typeface="+mn-ea"/>
                  <a:cs typeface="+mn-cs"/>
                </a:rPr>
                <a:t>0,2 %</a:t>
              </a:r>
              <a:endParaRPr kumimoji="0" lang="es-A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63 CuadroTexto"/>
            <p:cNvSpPr txBox="1"/>
            <p:nvPr/>
          </p:nvSpPr>
          <p:spPr>
            <a:xfrm>
              <a:off x="8294924" y="1479776"/>
              <a:ext cx="14395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600" b="1" i="0" u="none" strike="noStrike" kern="1200" cap="none" spc="0" normalizeH="0" baseline="0" noProof="0" dirty="0" smtClean="0">
                  <a:ln>
                    <a:noFill/>
                  </a:ln>
                  <a:solidFill>
                    <a:prstClr val="black"/>
                  </a:solidFill>
                  <a:effectLst/>
                  <a:uLnTx/>
                  <a:uFillTx/>
                  <a:latin typeface="Calibri"/>
                  <a:ea typeface="+mn-ea"/>
                  <a:cs typeface="+mn-cs"/>
                </a:rPr>
                <a:t>Energía´16</a:t>
              </a:r>
              <a:endParaRPr kumimoji="0" lang="es-AR" sz="16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07"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32415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551384" y="0"/>
            <a:ext cx="8712968" cy="645305"/>
          </a:xfrm>
        </p:spPr>
        <p:txBody>
          <a:bodyPr>
            <a:normAutofit/>
          </a:bodyPr>
          <a:lstStyle/>
          <a:p>
            <a:r>
              <a:rPr lang="es-AR" sz="2800" dirty="0" smtClean="0">
                <a:latin typeface="+mn-lt"/>
              </a:rPr>
              <a:t>Estructura General del MEM – Cantidad de Agentes</a:t>
            </a:r>
            <a:endParaRPr lang="es-AR" dirty="0">
              <a:latin typeface="+mn-lt"/>
            </a:endParaRPr>
          </a:p>
        </p:txBody>
      </p:sp>
      <p:sp>
        <p:nvSpPr>
          <p:cNvPr id="9" name="3 Marcador de número de diapositiva"/>
          <p:cNvSpPr>
            <a:spLocks noGrp="1"/>
          </p:cNvSpPr>
          <p:nvPr>
            <p:ph type="sldNum" sz="quarter" idx="12"/>
          </p:nvPr>
        </p:nvSpPr>
        <p:spPr>
          <a:xfrm>
            <a:off x="9157137"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D09F4-07D8-2149-91CD-23E6C665CA53}" type="slidenum">
              <a:rPr kumimoji="0" lang="es-ES_tradn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_tradnl"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5" name="Group 4"/>
          <p:cNvGrpSpPr/>
          <p:nvPr/>
        </p:nvGrpSpPr>
        <p:grpSpPr>
          <a:xfrm>
            <a:off x="5231904" y="1622653"/>
            <a:ext cx="2016224" cy="3541572"/>
            <a:chOff x="4943872" y="1622653"/>
            <a:chExt cx="2016224" cy="3541572"/>
          </a:xfrm>
        </p:grpSpPr>
        <p:graphicFrame>
          <p:nvGraphicFramePr>
            <p:cNvPr id="12" name="Object 4"/>
            <p:cNvGraphicFramePr>
              <a:graphicFrameLocks/>
            </p:cNvGraphicFramePr>
            <p:nvPr>
              <p:extLst>
                <p:ext uri="{D42A27DB-BD31-4B8C-83A1-F6EECF244321}">
                  <p14:modId xmlns:p14="http://schemas.microsoft.com/office/powerpoint/2010/main" val="1321626537"/>
                </p:ext>
              </p:extLst>
            </p:nvPr>
          </p:nvGraphicFramePr>
          <p:xfrm>
            <a:off x="5231904" y="2582491"/>
            <a:ext cx="1068586" cy="1206549"/>
          </p:xfrm>
          <a:graphic>
            <a:graphicData uri="http://schemas.openxmlformats.org/presentationml/2006/ole">
              <mc:AlternateContent xmlns:mc="http://schemas.openxmlformats.org/markup-compatibility/2006">
                <mc:Choice xmlns:v="urn:schemas-microsoft-com:vml" Requires="v">
                  <p:oleObj spid="_x0000_s1341" name="Clip" r:id="rId3" imgW="3524023" imgH="3657887" progId="MS_ClipArt_Gallery.2">
                    <p:embed/>
                  </p:oleObj>
                </mc:Choice>
                <mc:Fallback>
                  <p:oleObj name="Clip" r:id="rId3" imgW="3524023" imgH="3657887" progId="MS_ClipArt_Gallery.2">
                    <p:embed/>
                    <p:pic>
                      <p:nvPicPr>
                        <p:cNvPr id="12" name="Object 4"/>
                        <p:cNvPicPr>
                          <a:picLocks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231904" y="2582491"/>
                          <a:ext cx="1068586" cy="1206549"/>
                        </a:xfrm>
                        <a:prstGeom prst="rect">
                          <a:avLst/>
                        </a:prstGeom>
                        <a:noFill/>
                        <a:ln>
                          <a:noFill/>
                        </a:ln>
                        <a:effectLst/>
                        <a:extLst/>
                      </p:spPr>
                    </p:pic>
                  </p:oleObj>
                </mc:Fallback>
              </mc:AlternateContent>
            </a:graphicData>
          </a:graphic>
        </p:graphicFrame>
        <p:grpSp>
          <p:nvGrpSpPr>
            <p:cNvPr id="13" name="Group 5"/>
            <p:cNvGrpSpPr>
              <a:grpSpLocks/>
            </p:cNvGrpSpPr>
            <p:nvPr/>
          </p:nvGrpSpPr>
          <p:grpSpPr bwMode="auto">
            <a:xfrm flipH="1">
              <a:off x="5177064" y="4005064"/>
              <a:ext cx="1783032" cy="1159161"/>
              <a:chOff x="2114" y="1776"/>
              <a:chExt cx="1536" cy="672"/>
            </a:xfrm>
          </p:grpSpPr>
          <p:sp>
            <p:nvSpPr>
              <p:cNvPr id="14" name="Line 6"/>
              <p:cNvSpPr>
                <a:spLocks noChangeShapeType="1"/>
              </p:cNvSpPr>
              <p:nvPr/>
            </p:nvSpPr>
            <p:spPr bwMode="auto">
              <a:xfrm>
                <a:off x="3134" y="2143"/>
                <a:ext cx="0" cy="305"/>
              </a:xfrm>
              <a:prstGeom prst="line">
                <a:avLst/>
              </a:prstGeom>
              <a:noFill/>
              <a:ln w="508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5" name="Arc 7"/>
              <p:cNvSpPr>
                <a:spLocks/>
              </p:cNvSpPr>
              <p:nvPr/>
            </p:nvSpPr>
            <p:spPr bwMode="auto">
              <a:xfrm>
                <a:off x="3040" y="2004"/>
                <a:ext cx="308" cy="10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6" name="Arc 8"/>
              <p:cNvSpPr>
                <a:spLocks/>
              </p:cNvSpPr>
              <p:nvPr/>
            </p:nvSpPr>
            <p:spPr bwMode="auto">
              <a:xfrm>
                <a:off x="3341" y="2118"/>
                <a:ext cx="309" cy="10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7" name="Arc 9"/>
              <p:cNvSpPr>
                <a:spLocks/>
              </p:cNvSpPr>
              <p:nvPr/>
            </p:nvSpPr>
            <p:spPr bwMode="auto">
              <a:xfrm>
                <a:off x="2869" y="2052"/>
                <a:ext cx="304" cy="10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8" name="Arc 10"/>
              <p:cNvSpPr>
                <a:spLocks/>
              </p:cNvSpPr>
              <p:nvPr/>
            </p:nvSpPr>
            <p:spPr bwMode="auto">
              <a:xfrm>
                <a:off x="3170" y="2166"/>
                <a:ext cx="309" cy="10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19" name="Arc 11"/>
              <p:cNvSpPr>
                <a:spLocks/>
              </p:cNvSpPr>
              <p:nvPr/>
            </p:nvSpPr>
            <p:spPr bwMode="auto">
              <a:xfrm>
                <a:off x="2718" y="2109"/>
                <a:ext cx="304" cy="10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20" name="Arc 12"/>
              <p:cNvSpPr>
                <a:spLocks/>
              </p:cNvSpPr>
              <p:nvPr/>
            </p:nvSpPr>
            <p:spPr bwMode="auto">
              <a:xfrm>
                <a:off x="3020" y="2223"/>
                <a:ext cx="308" cy="10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21" name="Line 13"/>
              <p:cNvSpPr>
                <a:spLocks noChangeShapeType="1"/>
              </p:cNvSpPr>
              <p:nvPr/>
            </p:nvSpPr>
            <p:spPr bwMode="auto">
              <a:xfrm flipV="1">
                <a:off x="2716" y="2002"/>
                <a:ext cx="293" cy="99"/>
              </a:xfrm>
              <a:prstGeom prst="line">
                <a:avLst/>
              </a:prstGeom>
              <a:noFill/>
              <a:ln w="508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grpSp>
            <p:nvGrpSpPr>
              <p:cNvPr id="22" name="Group 14"/>
              <p:cNvGrpSpPr>
                <a:grpSpLocks/>
              </p:cNvGrpSpPr>
              <p:nvPr/>
            </p:nvGrpSpPr>
            <p:grpSpPr bwMode="auto">
              <a:xfrm>
                <a:off x="2114" y="1776"/>
                <a:ext cx="932" cy="444"/>
                <a:chOff x="2114" y="1776"/>
                <a:chExt cx="932" cy="444"/>
              </a:xfrm>
            </p:grpSpPr>
            <p:grpSp>
              <p:nvGrpSpPr>
                <p:cNvPr id="25" name="Group 15"/>
                <p:cNvGrpSpPr>
                  <a:grpSpLocks/>
                </p:cNvGrpSpPr>
                <p:nvPr/>
              </p:nvGrpSpPr>
              <p:grpSpPr bwMode="auto">
                <a:xfrm>
                  <a:off x="2114" y="1776"/>
                  <a:ext cx="932" cy="444"/>
                  <a:chOff x="2114" y="1776"/>
                  <a:chExt cx="932" cy="444"/>
                </a:xfrm>
              </p:grpSpPr>
              <p:sp>
                <p:nvSpPr>
                  <p:cNvPr id="27" name="Line 16"/>
                  <p:cNvSpPr>
                    <a:spLocks noChangeShapeType="1"/>
                  </p:cNvSpPr>
                  <p:nvPr/>
                </p:nvSpPr>
                <p:spPr bwMode="auto">
                  <a:xfrm>
                    <a:off x="2530" y="1914"/>
                    <a:ext cx="0" cy="306"/>
                  </a:xfrm>
                  <a:prstGeom prst="line">
                    <a:avLst/>
                  </a:prstGeom>
                  <a:noFill/>
                  <a:ln w="508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28" name="Arc 17"/>
                  <p:cNvSpPr>
                    <a:spLocks/>
                  </p:cNvSpPr>
                  <p:nvPr/>
                </p:nvSpPr>
                <p:spPr bwMode="auto">
                  <a:xfrm>
                    <a:off x="2436" y="1776"/>
                    <a:ext cx="308" cy="10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29" name="Arc 18"/>
                  <p:cNvSpPr>
                    <a:spLocks/>
                  </p:cNvSpPr>
                  <p:nvPr/>
                </p:nvSpPr>
                <p:spPr bwMode="auto">
                  <a:xfrm>
                    <a:off x="2738" y="1890"/>
                    <a:ext cx="308" cy="10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30" name="Arc 19"/>
                  <p:cNvSpPr>
                    <a:spLocks/>
                  </p:cNvSpPr>
                  <p:nvPr/>
                </p:nvSpPr>
                <p:spPr bwMode="auto">
                  <a:xfrm>
                    <a:off x="2265" y="1824"/>
                    <a:ext cx="304" cy="10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31" name="Arc 20"/>
                  <p:cNvSpPr>
                    <a:spLocks/>
                  </p:cNvSpPr>
                  <p:nvPr/>
                </p:nvSpPr>
                <p:spPr bwMode="auto">
                  <a:xfrm>
                    <a:off x="2567" y="1938"/>
                    <a:ext cx="308" cy="10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32" name="Arc 21"/>
                  <p:cNvSpPr>
                    <a:spLocks/>
                  </p:cNvSpPr>
                  <p:nvPr/>
                </p:nvSpPr>
                <p:spPr bwMode="auto">
                  <a:xfrm>
                    <a:off x="2114" y="1881"/>
                    <a:ext cx="308" cy="10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33" name="Arc 22"/>
                  <p:cNvSpPr>
                    <a:spLocks/>
                  </p:cNvSpPr>
                  <p:nvPr/>
                </p:nvSpPr>
                <p:spPr bwMode="auto">
                  <a:xfrm>
                    <a:off x="2416" y="1995"/>
                    <a:ext cx="308" cy="10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969696"/>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grpSp>
            <p:sp>
              <p:nvSpPr>
                <p:cNvPr id="26" name="Line 23"/>
                <p:cNvSpPr>
                  <a:spLocks noChangeShapeType="1"/>
                </p:cNvSpPr>
                <p:nvPr/>
              </p:nvSpPr>
              <p:spPr bwMode="auto">
                <a:xfrm flipV="1">
                  <a:off x="2434" y="1888"/>
                  <a:ext cx="293" cy="99"/>
                </a:xfrm>
                <a:prstGeom prst="line">
                  <a:avLst/>
                </a:prstGeom>
                <a:noFill/>
                <a:ln w="508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grpSp>
          <p:sp>
            <p:nvSpPr>
              <p:cNvPr id="23" name="Line 24"/>
              <p:cNvSpPr>
                <a:spLocks noChangeShapeType="1"/>
              </p:cNvSpPr>
              <p:nvPr/>
            </p:nvSpPr>
            <p:spPr bwMode="auto">
              <a:xfrm flipV="1">
                <a:off x="3038" y="2116"/>
                <a:ext cx="293" cy="100"/>
              </a:xfrm>
              <a:prstGeom prst="line">
                <a:avLst/>
              </a:prstGeom>
              <a:noFill/>
              <a:ln w="508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sp>
            <p:nvSpPr>
              <p:cNvPr id="24" name="Line 25"/>
              <p:cNvSpPr>
                <a:spLocks noChangeShapeType="1"/>
              </p:cNvSpPr>
              <p:nvPr/>
            </p:nvSpPr>
            <p:spPr bwMode="auto">
              <a:xfrm>
                <a:off x="2852" y="2028"/>
                <a:ext cx="0" cy="306"/>
              </a:xfrm>
              <a:prstGeom prst="line">
                <a:avLst/>
              </a:prstGeom>
              <a:noFill/>
              <a:ln w="508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s-AR" sz="1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charset="0"/>
                  <a:ea typeface="+mn-ea"/>
                  <a:cs typeface="+mn-cs"/>
                </a:endParaRPr>
              </a:p>
            </p:txBody>
          </p:sp>
        </p:grpSp>
        <p:sp>
          <p:nvSpPr>
            <p:cNvPr id="35" name="Rectangle 27"/>
            <p:cNvSpPr>
              <a:spLocks noChangeArrowheads="1"/>
            </p:cNvSpPr>
            <p:nvPr/>
          </p:nvSpPr>
          <p:spPr bwMode="auto">
            <a:xfrm>
              <a:off x="4943872" y="1622653"/>
              <a:ext cx="1461194"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177800" marR="0" lvl="0" indent="0" algn="ctr"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srgbClr val="002060"/>
                  </a:solidFill>
                  <a:effectLst/>
                  <a:uLnTx/>
                  <a:uFillTx/>
                  <a:latin typeface="Arial" charset="0"/>
                  <a:ea typeface="+mn-ea"/>
                  <a:cs typeface="+mn-cs"/>
                </a:rPr>
                <a:t>Transporte</a:t>
              </a:r>
              <a:endParaRPr kumimoji="0" lang="en-US" sz="1600" b="0" i="0" u="none" strike="noStrike" kern="1200" cap="none" spc="0" normalizeH="0" baseline="0" noProof="0" dirty="0" smtClean="0">
                <a:ln>
                  <a:noFill/>
                </a:ln>
                <a:solidFill>
                  <a:srgbClr val="002060"/>
                </a:solidFill>
                <a:effectLst/>
                <a:uLnTx/>
                <a:uFillTx/>
                <a:latin typeface="Arial" charset="0"/>
                <a:ea typeface="+mn-ea"/>
                <a:cs typeface="+mn-cs"/>
              </a:endParaRPr>
            </a:p>
            <a:p>
              <a:pPr marL="177800" marR="0" lvl="0" indent="0" algn="ctr"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060"/>
                  </a:solidFill>
                  <a:effectLst/>
                  <a:uLnTx/>
                  <a:uFillTx/>
                  <a:latin typeface="Arial" charset="0"/>
                  <a:ea typeface="+mn-ea"/>
                  <a:cs typeface="+mn-cs"/>
                </a:rPr>
                <a:t>8 EAT y AT</a:t>
              </a:r>
            </a:p>
            <a:p>
              <a:pPr marL="177800" marR="0" lvl="0" indent="0" algn="ctr"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060"/>
                  </a:solidFill>
                  <a:effectLst/>
                  <a:uLnTx/>
                  <a:uFillTx/>
                  <a:latin typeface="Arial" charset="0"/>
                  <a:ea typeface="+mn-ea"/>
                  <a:cs typeface="+mn-cs"/>
                </a:rPr>
                <a:t>43 </a:t>
              </a:r>
              <a:r>
                <a:rPr kumimoji="0" lang="en-US" sz="1600" b="0" i="0" u="none" strike="noStrike" kern="1200" cap="none" spc="0" normalizeH="0" baseline="0" noProof="0" dirty="0">
                  <a:ln>
                    <a:noFill/>
                  </a:ln>
                  <a:solidFill>
                    <a:srgbClr val="002060"/>
                  </a:solidFill>
                  <a:effectLst/>
                  <a:uLnTx/>
                  <a:uFillTx/>
                  <a:latin typeface="Arial" charset="0"/>
                  <a:ea typeface="+mn-ea"/>
                  <a:cs typeface="+mn-cs"/>
                </a:rPr>
                <a:t>PAFTT</a:t>
              </a:r>
            </a:p>
          </p:txBody>
        </p:sp>
      </p:grpSp>
      <p:sp>
        <p:nvSpPr>
          <p:cNvPr id="36" name="Rectangle 28"/>
          <p:cNvSpPr>
            <a:spLocks noChangeArrowheads="1"/>
          </p:cNvSpPr>
          <p:nvPr/>
        </p:nvSpPr>
        <p:spPr bwMode="auto">
          <a:xfrm>
            <a:off x="1199456" y="4221088"/>
            <a:ext cx="297180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060"/>
                </a:solidFill>
                <a:effectLst/>
                <a:uLnTx/>
                <a:uFillTx/>
                <a:latin typeface="Arial" charset="0"/>
                <a:ea typeface="+mn-ea"/>
                <a:cs typeface="+mn-cs"/>
              </a:rPr>
              <a:t>417 GUMA </a:t>
            </a:r>
            <a:r>
              <a:rPr kumimoji="0" lang="en-US" sz="1600" b="0" i="0" u="none" strike="noStrike" kern="1200" cap="none" spc="0" normalizeH="0" baseline="0" noProof="0" dirty="0">
                <a:ln>
                  <a:noFill/>
                </a:ln>
                <a:solidFill>
                  <a:srgbClr val="002060"/>
                </a:solidFill>
                <a:effectLst/>
                <a:uLnTx/>
                <a:uFillTx/>
                <a:latin typeface="Arial" charset="0"/>
                <a:ea typeface="+mn-ea"/>
                <a:cs typeface="+mn-cs"/>
              </a:rPr>
              <a:t>(16%)</a:t>
            </a: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060"/>
                </a:solidFill>
                <a:effectLst/>
                <a:uLnTx/>
                <a:uFillTx/>
                <a:latin typeface="Arial" charset="0"/>
                <a:ea typeface="+mn-ea"/>
                <a:cs typeface="+mn-cs"/>
              </a:rPr>
              <a:t>2.223 </a:t>
            </a:r>
            <a:r>
              <a:rPr kumimoji="0" lang="en-US" sz="1600" b="0" i="0" u="none" strike="noStrike" kern="1200" cap="none" spc="0" normalizeH="0" baseline="0" noProof="0" dirty="0">
                <a:ln>
                  <a:noFill/>
                </a:ln>
                <a:solidFill>
                  <a:srgbClr val="002060"/>
                </a:solidFill>
                <a:effectLst/>
                <a:uLnTx/>
                <a:uFillTx/>
                <a:latin typeface="Arial" charset="0"/>
                <a:ea typeface="+mn-ea"/>
                <a:cs typeface="+mn-cs"/>
              </a:rPr>
              <a:t>GUME (83%)</a:t>
            </a:r>
          </a:p>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060"/>
                </a:solidFill>
                <a:effectLst/>
                <a:uLnTx/>
                <a:uFillTx/>
                <a:latin typeface="Arial" charset="0"/>
                <a:ea typeface="+mn-ea"/>
                <a:cs typeface="+mn-cs"/>
              </a:rPr>
              <a:t>27 GUPA  </a:t>
            </a:r>
            <a:r>
              <a:rPr kumimoji="0" lang="en-US" sz="1600" b="0" i="0" u="none" strike="noStrike" kern="1200" cap="none" spc="0" normalizeH="0" baseline="0" noProof="0" dirty="0">
                <a:ln>
                  <a:noFill/>
                </a:ln>
                <a:solidFill>
                  <a:srgbClr val="002060"/>
                </a:solidFill>
                <a:effectLst/>
                <a:uLnTx/>
                <a:uFillTx/>
                <a:latin typeface="Arial" charset="0"/>
                <a:ea typeface="+mn-ea"/>
                <a:cs typeface="+mn-cs"/>
              </a:rPr>
              <a:t>( 1%)</a:t>
            </a:r>
          </a:p>
        </p:txBody>
      </p:sp>
      <p:grpSp>
        <p:nvGrpSpPr>
          <p:cNvPr id="3" name="Group 2"/>
          <p:cNvGrpSpPr/>
          <p:nvPr/>
        </p:nvGrpSpPr>
        <p:grpSpPr>
          <a:xfrm>
            <a:off x="7536160" y="1556792"/>
            <a:ext cx="3125788" cy="1958627"/>
            <a:chOff x="7434708" y="1942977"/>
            <a:chExt cx="3125788" cy="1958627"/>
          </a:xfrm>
        </p:grpSpPr>
        <p:sp>
          <p:nvSpPr>
            <p:cNvPr id="37" name="Rectangle 29"/>
            <p:cNvSpPr>
              <a:spLocks noChangeArrowheads="1"/>
            </p:cNvSpPr>
            <p:nvPr/>
          </p:nvSpPr>
          <p:spPr bwMode="auto">
            <a:xfrm>
              <a:off x="8010652" y="1942977"/>
              <a:ext cx="2306637"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266700" marR="0" lvl="0" indent="0" algn="l"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060"/>
                  </a:solidFill>
                  <a:effectLst/>
                  <a:uLnTx/>
                  <a:uFillTx/>
                  <a:latin typeface="Arial" charset="0"/>
                  <a:ea typeface="+mn-ea"/>
                  <a:cs typeface="+mn-cs"/>
                </a:rPr>
                <a:t>76 </a:t>
              </a:r>
              <a:r>
                <a:rPr kumimoji="0" lang="en-US" sz="1600" b="0" i="0" u="none" strike="noStrike" kern="1200" cap="none" spc="0" normalizeH="0" baseline="0" noProof="0" dirty="0" err="1" smtClean="0">
                  <a:ln>
                    <a:noFill/>
                  </a:ln>
                  <a:solidFill>
                    <a:srgbClr val="002060"/>
                  </a:solidFill>
                  <a:effectLst/>
                  <a:uLnTx/>
                  <a:uFillTx/>
                  <a:latin typeface="Arial" charset="0"/>
                  <a:ea typeface="+mn-ea"/>
                  <a:cs typeface="+mn-cs"/>
                </a:rPr>
                <a:t>Empresas</a:t>
              </a:r>
              <a:r>
                <a:rPr kumimoji="0" lang="en-US" sz="1600" b="0" i="0" u="none" strike="noStrike" kern="1200" cap="none" spc="0" normalizeH="0" baseline="0" noProof="0" dirty="0" smtClean="0">
                  <a:ln>
                    <a:noFill/>
                  </a:ln>
                  <a:solidFill>
                    <a:srgbClr val="002060"/>
                  </a:solidFill>
                  <a:effectLst/>
                  <a:uLnTx/>
                  <a:uFillTx/>
                  <a:latin typeface="Arial" charset="0"/>
                  <a:ea typeface="+mn-ea"/>
                  <a:cs typeface="+mn-cs"/>
                </a:rPr>
                <a:t> </a:t>
              </a:r>
              <a:r>
                <a:rPr kumimoji="0" lang="en-US" sz="1600" b="0" i="0" u="none" strike="noStrike" kern="1200" cap="none" spc="0" normalizeH="0" baseline="0" noProof="0" dirty="0" err="1" smtClean="0">
                  <a:ln>
                    <a:noFill/>
                  </a:ln>
                  <a:solidFill>
                    <a:srgbClr val="002060"/>
                  </a:solidFill>
                  <a:effectLst/>
                  <a:uLnTx/>
                  <a:uFillTx/>
                  <a:latin typeface="Arial" charset="0"/>
                  <a:ea typeface="+mn-ea"/>
                  <a:cs typeface="+mn-cs"/>
                </a:rPr>
                <a:t>Distribuidoras</a:t>
              </a:r>
              <a:endParaRPr kumimoji="0" lang="en-US" sz="1800" b="0" i="0" u="none" strike="noStrike" kern="1200" cap="none" spc="0" normalizeH="0" baseline="0" noProof="0" dirty="0">
                <a:ln>
                  <a:noFill/>
                </a:ln>
                <a:solidFill>
                  <a:srgbClr val="002060"/>
                </a:solidFill>
                <a:effectLst/>
                <a:uLnTx/>
                <a:uFillTx/>
                <a:latin typeface="Arial" charset="0"/>
                <a:ea typeface="+mn-ea"/>
                <a:cs typeface="+mn-cs"/>
              </a:endParaRPr>
            </a:p>
          </p:txBody>
        </p:sp>
        <p:grpSp>
          <p:nvGrpSpPr>
            <p:cNvPr id="38" name="Group 30"/>
            <p:cNvGrpSpPr>
              <a:grpSpLocks/>
            </p:cNvGrpSpPr>
            <p:nvPr/>
          </p:nvGrpSpPr>
          <p:grpSpPr bwMode="auto">
            <a:xfrm>
              <a:off x="7434708" y="2599854"/>
              <a:ext cx="3125788" cy="1301750"/>
              <a:chOff x="3792" y="1680"/>
              <a:chExt cx="1969" cy="820"/>
            </a:xfrm>
          </p:grpSpPr>
          <p:graphicFrame>
            <p:nvGraphicFramePr>
              <p:cNvPr id="39" name="Object 31">
                <a:hlinkClick r:id="" action="ppaction://ole?verb=0"/>
              </p:cNvPr>
              <p:cNvGraphicFramePr>
                <a:graphicFrameLocks/>
              </p:cNvGraphicFramePr>
              <p:nvPr/>
            </p:nvGraphicFramePr>
            <p:xfrm>
              <a:off x="5033" y="1719"/>
              <a:ext cx="715" cy="476"/>
            </p:xfrm>
            <a:graphic>
              <a:graphicData uri="http://schemas.openxmlformats.org/presentationml/2006/ole">
                <mc:AlternateContent xmlns:mc="http://schemas.openxmlformats.org/markup-compatibility/2006">
                  <mc:Choice xmlns:v="urn:schemas-microsoft-com:vml" Requires="v">
                    <p:oleObj spid="_x0000_s1342" name="Gráfico de CorelDRAW!" r:id="rId5" imgW="1135063" imgH="755650" progId="CDraw">
                      <p:embed/>
                    </p:oleObj>
                  </mc:Choice>
                  <mc:Fallback>
                    <p:oleObj name="Gráfico de CorelDRAW!" r:id="rId5" imgW="1135063" imgH="755650" progId="CDraw">
                      <p:embed/>
                      <p:pic>
                        <p:nvPicPr>
                          <p:cNvPr id="39" name="Object 31">
                            <a:hlinkClick r:id="" action="ppaction://ole?verb=0"/>
                          </p:cNvPr>
                          <p:cNvPicPr>
                            <a:picLocks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033" y="1719"/>
                            <a:ext cx="715"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0" name="Group 32"/>
              <p:cNvGrpSpPr>
                <a:grpSpLocks/>
              </p:cNvGrpSpPr>
              <p:nvPr/>
            </p:nvGrpSpPr>
            <p:grpSpPr bwMode="auto">
              <a:xfrm>
                <a:off x="3792" y="1680"/>
                <a:ext cx="1969" cy="820"/>
                <a:chOff x="3792" y="1680"/>
                <a:chExt cx="1969" cy="820"/>
              </a:xfrm>
            </p:grpSpPr>
            <p:graphicFrame>
              <p:nvGraphicFramePr>
                <p:cNvPr id="41" name="Object 33">
                  <a:hlinkClick r:id="" action="ppaction://ole?verb=0"/>
                </p:cNvPr>
                <p:cNvGraphicFramePr>
                  <a:graphicFrameLocks/>
                </p:cNvGraphicFramePr>
                <p:nvPr/>
              </p:nvGraphicFramePr>
              <p:xfrm>
                <a:off x="4691" y="1690"/>
                <a:ext cx="672" cy="408"/>
              </p:xfrm>
              <a:graphic>
                <a:graphicData uri="http://schemas.openxmlformats.org/presentationml/2006/ole">
                  <mc:AlternateContent xmlns:mc="http://schemas.openxmlformats.org/markup-compatibility/2006">
                    <mc:Choice xmlns:v="urn:schemas-microsoft-com:vml" Requires="v">
                      <p:oleObj spid="_x0000_s1343" name="Gráfico de CorelDRAW!" r:id="rId7" imgW="1066800" imgH="647700" progId="CDraw">
                        <p:embed/>
                      </p:oleObj>
                    </mc:Choice>
                    <mc:Fallback>
                      <p:oleObj name="Gráfico de CorelDRAW!" r:id="rId7" imgW="1066800" imgH="647700" progId="CDraw">
                        <p:embed/>
                        <p:pic>
                          <p:nvPicPr>
                            <p:cNvPr id="41" name="Object 33">
                              <a:hlinkClick r:id="" action="ppaction://ole?verb=0"/>
                            </p:cNvPr>
                            <p:cNvPicPr>
                              <a:picLocks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4691" y="1690"/>
                              <a:ext cx="672"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2" name="Picture 34"/>
                <p:cNvPicPr>
                  <a:picLocks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690" y="2029"/>
                  <a:ext cx="1071"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5"/>
                <p:cNvPicPr>
                  <a:picLocks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3792" y="1680"/>
                  <a:ext cx="999" cy="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pic>
        <p:nvPicPr>
          <p:cNvPr id="44" name="Picture 36"/>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62708" y="4936701"/>
            <a:ext cx="215423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Group 49"/>
          <p:cNvGrpSpPr/>
          <p:nvPr/>
        </p:nvGrpSpPr>
        <p:grpSpPr>
          <a:xfrm>
            <a:off x="1523578" y="1088400"/>
            <a:ext cx="2916238" cy="2592492"/>
            <a:chOff x="1523578" y="1088400"/>
            <a:chExt cx="2916238" cy="2592492"/>
          </a:xfrm>
        </p:grpSpPr>
        <p:graphicFrame>
          <p:nvGraphicFramePr>
            <p:cNvPr id="8" name="Object 3"/>
            <p:cNvGraphicFramePr>
              <a:graphicFrameLocks/>
            </p:cNvGraphicFramePr>
            <p:nvPr>
              <p:extLst/>
            </p:nvPr>
          </p:nvGraphicFramePr>
          <p:xfrm>
            <a:off x="2151508" y="2131492"/>
            <a:ext cx="1217613" cy="1143000"/>
          </p:xfrm>
          <a:graphic>
            <a:graphicData uri="http://schemas.openxmlformats.org/presentationml/2006/ole">
              <mc:AlternateContent xmlns:mc="http://schemas.openxmlformats.org/markup-compatibility/2006">
                <mc:Choice xmlns:v="urn:schemas-microsoft-com:vml" Requires="v">
                  <p:oleObj spid="_x0000_s1344" name="Clip" r:id="rId12" imgW="3657880" imgH="3025308" progId="MS_ClipArt_Gallery.2">
                    <p:embed/>
                  </p:oleObj>
                </mc:Choice>
                <mc:Fallback>
                  <p:oleObj name="Clip" r:id="rId12" imgW="3657880" imgH="3025308" progId="MS_ClipArt_Gallery.2">
                    <p:embed/>
                    <p:pic>
                      <p:nvPicPr>
                        <p:cNvPr id="8" name="Object 3"/>
                        <p:cNvPicPr>
                          <a:picLocks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2151508" y="2131492"/>
                          <a:ext cx="12176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
            <p:cNvGrpSpPr/>
            <p:nvPr/>
          </p:nvGrpSpPr>
          <p:grpSpPr>
            <a:xfrm>
              <a:off x="1523578" y="1088400"/>
              <a:ext cx="2916238" cy="2592492"/>
              <a:chOff x="1415480" y="1088400"/>
              <a:chExt cx="2916238" cy="2592492"/>
            </a:xfrm>
          </p:grpSpPr>
          <p:sp>
            <p:nvSpPr>
              <p:cNvPr id="34" name="Rectangle 26"/>
              <p:cNvSpPr>
                <a:spLocks noChangeArrowheads="1"/>
              </p:cNvSpPr>
              <p:nvPr/>
            </p:nvSpPr>
            <p:spPr bwMode="auto">
              <a:xfrm>
                <a:off x="1415480" y="1088400"/>
                <a:ext cx="2916238"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266700" marR="0" lvl="0" indent="0" algn="ctr"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060"/>
                    </a:solidFill>
                    <a:effectLst/>
                    <a:uLnTx/>
                    <a:uFillTx/>
                    <a:latin typeface="Arial" charset="0"/>
                    <a:ea typeface="+mn-ea"/>
                    <a:cs typeface="+mn-cs"/>
                  </a:rPr>
                  <a:t>288 </a:t>
                </a:r>
                <a:r>
                  <a:rPr kumimoji="0" lang="en-US" sz="1600" b="0" i="0" u="none" strike="noStrike" kern="1200" cap="none" spc="0" normalizeH="0" baseline="0" noProof="0" dirty="0" err="1" smtClean="0">
                    <a:ln>
                      <a:noFill/>
                    </a:ln>
                    <a:solidFill>
                      <a:srgbClr val="002060"/>
                    </a:solidFill>
                    <a:effectLst/>
                    <a:uLnTx/>
                    <a:uFillTx/>
                    <a:latin typeface="Arial" charset="0"/>
                    <a:ea typeface="+mn-ea"/>
                    <a:cs typeface="+mn-cs"/>
                  </a:rPr>
                  <a:t>Generadores</a:t>
                </a:r>
                <a:endParaRPr kumimoji="0" lang="en-US" sz="1600" b="0" i="0" u="none" strike="noStrike" kern="1200" cap="none" spc="0" normalizeH="0" baseline="0" noProof="0" dirty="0">
                  <a:ln>
                    <a:noFill/>
                  </a:ln>
                  <a:solidFill>
                    <a:srgbClr val="002060"/>
                  </a:solidFill>
                  <a:effectLst/>
                  <a:uLnTx/>
                  <a:uFillTx/>
                  <a:latin typeface="Arial" charset="0"/>
                  <a:ea typeface="+mn-ea"/>
                  <a:cs typeface="+mn-cs"/>
                </a:endParaRPr>
              </a:p>
              <a:p>
                <a:pPr marL="266700" marR="0" lvl="0" indent="0" algn="ctr"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2060"/>
                    </a:solidFill>
                    <a:effectLst/>
                    <a:uLnTx/>
                    <a:uFillTx/>
                    <a:latin typeface="Arial" charset="0"/>
                    <a:ea typeface="+mn-ea"/>
                    <a:cs typeface="+mn-cs"/>
                  </a:rPr>
                  <a:t>25 Autogeneradores</a:t>
                </a:r>
                <a:endParaRPr kumimoji="0" lang="en-US" sz="1600" b="0" i="0" u="none" strike="noStrike" kern="1200" cap="none" spc="0" normalizeH="0" baseline="0" noProof="0" dirty="0">
                  <a:ln>
                    <a:noFill/>
                  </a:ln>
                  <a:solidFill>
                    <a:srgbClr val="002060"/>
                  </a:solidFill>
                  <a:effectLst/>
                  <a:uLnTx/>
                  <a:uFillTx/>
                  <a:latin typeface="Arial" charset="0"/>
                  <a:ea typeface="+mn-ea"/>
                  <a:cs typeface="+mn-cs"/>
                </a:endParaRPr>
              </a:p>
              <a:p>
                <a:pPr marL="266700" marR="0" lvl="0" indent="0" algn="ctr" defTabSz="7620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mn-ea"/>
                    <a:cs typeface="+mn-cs"/>
                  </a:rPr>
                  <a:t>  3 </a:t>
                </a:r>
                <a:r>
                  <a:rPr kumimoji="0" lang="en-US" sz="1600" b="0" i="0" u="none" strike="noStrike" kern="1200" cap="none" spc="0" normalizeH="0" baseline="0" noProof="0" dirty="0" err="1" smtClean="0">
                    <a:ln>
                      <a:noFill/>
                    </a:ln>
                    <a:solidFill>
                      <a:srgbClr val="002060"/>
                    </a:solidFill>
                    <a:effectLst/>
                    <a:uLnTx/>
                    <a:uFillTx/>
                    <a:latin typeface="Arial" charset="0"/>
                    <a:ea typeface="+mn-ea"/>
                    <a:cs typeface="+mn-cs"/>
                  </a:rPr>
                  <a:t>Cogeneradores</a:t>
                </a:r>
                <a:r>
                  <a:rPr kumimoji="0" lang="es-ES" sz="1600" b="0" i="0" u="none" strike="noStrike" kern="1200" cap="none" spc="0" normalizeH="0" baseline="0" noProof="0" dirty="0" smtClean="0">
                    <a:ln>
                      <a:noFill/>
                    </a:ln>
                    <a:solidFill>
                      <a:srgbClr val="002060"/>
                    </a:solidFill>
                    <a:effectLst/>
                    <a:uLnTx/>
                    <a:uFillTx/>
                    <a:latin typeface="Arial" charset="0"/>
                    <a:ea typeface="+mn-ea"/>
                    <a:cs typeface="+mn-cs"/>
                  </a:rPr>
                  <a:t> </a:t>
                </a:r>
                <a:endParaRPr kumimoji="0" lang="es-ES" sz="1600" b="0" i="0" u="none" strike="noStrike" kern="1200" cap="none" spc="0" normalizeH="0" baseline="0" noProof="0" dirty="0">
                  <a:ln>
                    <a:noFill/>
                  </a:ln>
                  <a:solidFill>
                    <a:srgbClr val="002060"/>
                  </a:solidFill>
                  <a:effectLst/>
                  <a:uLnTx/>
                  <a:uFillTx/>
                  <a:latin typeface="Arial" charset="0"/>
                  <a:ea typeface="+mn-ea"/>
                  <a:cs typeface="+mn-cs"/>
                </a:endParaRPr>
              </a:p>
            </p:txBody>
          </p:sp>
          <p:grpSp>
            <p:nvGrpSpPr>
              <p:cNvPr id="45" name="Group 37"/>
              <p:cNvGrpSpPr>
                <a:grpSpLocks/>
              </p:cNvGrpSpPr>
              <p:nvPr/>
            </p:nvGrpSpPr>
            <p:grpSpPr bwMode="auto">
              <a:xfrm>
                <a:off x="2837308" y="2283892"/>
                <a:ext cx="1473200" cy="1397000"/>
                <a:chOff x="576" y="1200"/>
                <a:chExt cx="928" cy="880"/>
              </a:xfrm>
            </p:grpSpPr>
            <p:pic>
              <p:nvPicPr>
                <p:cNvPr id="46" name="Picture 38"/>
                <p:cNvPicPr>
                  <a:picLocks noChangeArrowheads="1"/>
                </p:cNvPicPr>
                <p:nvPr/>
              </p:nvPicPr>
              <p:blipFill>
                <a:blip r:embed="rId14" cstate="print">
                  <a:grayscl/>
                  <a:extLst>
                    <a:ext uri="{28A0092B-C50C-407E-A947-70E740481C1C}">
                      <a14:useLocalDpi xmlns:a14="http://schemas.microsoft.com/office/drawing/2010/main" val="0"/>
                    </a:ext>
                  </a:extLst>
                </a:blip>
                <a:srcRect/>
                <a:stretch>
                  <a:fillRect/>
                </a:stretch>
              </p:blipFill>
              <p:spPr bwMode="auto">
                <a:xfrm>
                  <a:off x="631" y="1200"/>
                  <a:ext cx="253" cy="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9"/>
                <p:cNvPicPr>
                  <a:picLocks noChangeArrowheads="1"/>
                </p:cNvPicPr>
                <p:nvPr/>
              </p:nvPicPr>
              <p:blipFill>
                <a:blip r:embed="rId15" cstate="print">
                  <a:grayscl/>
                  <a:extLst>
                    <a:ext uri="{28A0092B-C50C-407E-A947-70E740481C1C}">
                      <a14:useLocalDpi xmlns:a14="http://schemas.microsoft.com/office/drawing/2010/main" val="0"/>
                    </a:ext>
                  </a:extLst>
                </a:blip>
                <a:srcRect/>
                <a:stretch>
                  <a:fillRect/>
                </a:stretch>
              </p:blipFill>
              <p:spPr bwMode="auto">
                <a:xfrm>
                  <a:off x="576" y="1363"/>
                  <a:ext cx="928"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4" name="Group 3"/>
          <p:cNvGrpSpPr/>
          <p:nvPr/>
        </p:nvGrpSpPr>
        <p:grpSpPr>
          <a:xfrm>
            <a:off x="7368480" y="4045645"/>
            <a:ext cx="3048000" cy="1582305"/>
            <a:chOff x="7231829" y="4649811"/>
            <a:chExt cx="3048000" cy="1334854"/>
          </a:xfrm>
        </p:grpSpPr>
        <p:sp>
          <p:nvSpPr>
            <p:cNvPr id="48" name="Rectangle 40"/>
            <p:cNvSpPr>
              <a:spLocks noChangeArrowheads="1"/>
            </p:cNvSpPr>
            <p:nvPr/>
          </p:nvSpPr>
          <p:spPr bwMode="auto">
            <a:xfrm>
              <a:off x="7231829" y="4649811"/>
              <a:ext cx="304800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algn="ctr" defTabSz="762000" rtl="0" eaLnBrk="0" fontAlgn="auto" latinLnBrk="0" hangingPunct="0">
                <a:lnSpc>
                  <a:spcPct val="100000"/>
                </a:lnSpc>
                <a:spcBef>
                  <a:spcPts val="0"/>
                </a:spcBef>
                <a:spcAft>
                  <a:spcPts val="0"/>
                </a:spcAft>
                <a:buClr>
                  <a:srgbClr val="5B9BD5"/>
                </a:buClr>
                <a:buSzTx/>
                <a:buFont typeface="Monotype Sorts" pitchFamily="2" charset="2"/>
                <a:buNone/>
                <a:tabLst/>
                <a:defRPr/>
              </a:pPr>
              <a:r>
                <a:rPr kumimoji="0" lang="en-US" sz="1600" b="0"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Arial" charset="0"/>
                  <a:ea typeface="+mn-ea"/>
                  <a:cs typeface="+mn-cs"/>
                </a:rPr>
                <a:t>139 </a:t>
              </a:r>
              <a:r>
                <a:rPr kumimoji="0" lang="en-US" sz="1600" b="0" i="1"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Arial" charset="0"/>
                  <a:ea typeface="+mn-ea"/>
                  <a:cs typeface="+mn-cs"/>
                </a:rPr>
                <a:t>Empresas</a:t>
              </a:r>
              <a:r>
                <a:rPr kumimoji="0" lang="en-US" sz="1600" b="0" i="1"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Arial" charset="0"/>
                  <a:ea typeface="+mn-ea"/>
                  <a:cs typeface="+mn-cs"/>
                </a:rPr>
                <a:t> </a:t>
              </a:r>
              <a:r>
                <a:rPr kumimoji="0" lang="en-US" sz="1600" b="0" i="1"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Arial" charset="0"/>
                  <a:ea typeface="+mn-ea"/>
                  <a:cs typeface="+mn-cs"/>
                </a:rPr>
                <a:t>Comercializadoras</a:t>
              </a:r>
              <a:endParaRPr kumimoji="0" lang="en-US" sz="1600" b="0" i="1"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charset="0"/>
                <a:ea typeface="+mn-ea"/>
                <a:cs typeface="+mn-cs"/>
              </a:endParaRPr>
            </a:p>
          </p:txBody>
        </p:sp>
        <p:graphicFrame>
          <p:nvGraphicFramePr>
            <p:cNvPr id="49" name="Object 41"/>
            <p:cNvGraphicFramePr>
              <a:graphicFrameLocks/>
            </p:cNvGraphicFramePr>
            <p:nvPr>
              <p:extLst/>
            </p:nvPr>
          </p:nvGraphicFramePr>
          <p:xfrm>
            <a:off x="8146229" y="5070265"/>
            <a:ext cx="1219200" cy="914400"/>
          </p:xfrm>
          <a:graphic>
            <a:graphicData uri="http://schemas.openxmlformats.org/presentationml/2006/ole">
              <mc:AlternateContent xmlns:mc="http://schemas.openxmlformats.org/markup-compatibility/2006">
                <mc:Choice xmlns:v="urn:schemas-microsoft-com:vml" Requires="v">
                  <p:oleObj spid="_x0000_s1345" name="Clip" r:id="rId16" imgW="3657017" imgH="2805248" progId="MS_ClipArt_Gallery.2">
                    <p:embed/>
                  </p:oleObj>
                </mc:Choice>
                <mc:Fallback>
                  <p:oleObj name="Clip" r:id="rId16" imgW="3657017" imgH="2805248" progId="MS_ClipArt_Gallery.2">
                    <p:embed/>
                    <p:pic>
                      <p:nvPicPr>
                        <p:cNvPr id="49" name="Object 41"/>
                        <p:cNvPicPr>
                          <a:picLocks noChangeArrowheads="1"/>
                        </p:cNvPicPr>
                        <p:nvPr/>
                      </p:nvPicPr>
                      <p:blipFill>
                        <a:blip r:embed="rId17">
                          <a:grayscl/>
                          <a:extLst>
                            <a:ext uri="{28A0092B-C50C-407E-A947-70E740481C1C}">
                              <a14:useLocalDpi xmlns:a14="http://schemas.microsoft.com/office/drawing/2010/main" val="0"/>
                            </a:ext>
                          </a:extLst>
                        </a:blip>
                        <a:srcRect/>
                        <a:stretch>
                          <a:fillRect/>
                        </a:stretch>
                      </p:blipFill>
                      <p:spPr bwMode="auto">
                        <a:xfrm>
                          <a:off x="8146229" y="5070265"/>
                          <a:ext cx="1219200" cy="914400"/>
                        </a:xfrm>
                        <a:prstGeom prst="rect">
                          <a:avLst/>
                        </a:prstGeom>
                        <a:noFill/>
                        <a:ln>
                          <a:noFill/>
                        </a:ln>
                        <a:effectLst/>
                        <a:extLst/>
                      </p:spPr>
                    </p:pic>
                  </p:oleObj>
                </mc:Fallback>
              </mc:AlternateContent>
            </a:graphicData>
          </a:graphic>
        </p:graphicFrame>
      </p:grpSp>
      <p:sp>
        <p:nvSpPr>
          <p:cNvPr id="51" name="Marcador de pie de página 1"/>
          <p:cNvSpPr>
            <a:spLocks noGrp="1"/>
          </p:cNvSpPr>
          <p:nvPr>
            <p:ph type="ftr" sz="quarter" idx="11"/>
          </p:nvPr>
        </p:nvSpPr>
        <p:spPr>
          <a:xfrm>
            <a:off x="3143672" y="6311726"/>
            <a:ext cx="6624736" cy="5016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smtClean="0">
                <a:ln>
                  <a:noFill/>
                </a:ln>
                <a:solidFill>
                  <a:srgbClr val="0072BC"/>
                </a:solidFill>
                <a:effectLst/>
                <a:uLnTx/>
                <a:uFillTx/>
                <a:latin typeface="Roboto" charset="0"/>
              </a:rPr>
              <a:t>Sector Eléctrico Argentino</a:t>
            </a:r>
            <a:endParaRPr kumimoji="0" lang="es-ES_tradnl" sz="1200" b="1" i="0" u="none" strike="noStrike" kern="1200" cap="none" spc="0" normalizeH="0" baseline="0" noProof="0" dirty="0">
              <a:ln>
                <a:noFill/>
              </a:ln>
              <a:solidFill>
                <a:srgbClr val="0072BC"/>
              </a:solidFill>
              <a:effectLst/>
              <a:uLnTx/>
              <a:uFillTx/>
              <a:latin typeface="Roboto" charset="0"/>
            </a:endParaRPr>
          </a:p>
        </p:txBody>
      </p:sp>
    </p:spTree>
    <p:extLst>
      <p:ext uri="{BB962C8B-B14F-4D97-AF65-F5344CB8AC3E}">
        <p14:creationId xmlns:p14="http://schemas.microsoft.com/office/powerpoint/2010/main" val="213827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heme/theme1.xml><?xml version="1.0" encoding="utf-8"?>
<a:theme xmlns:a="http://schemas.openxmlformats.org/drawingml/2006/main" name="1_SSERENOVABLES">
  <a:themeElements>
    <a:clrScheme name="SSER-2017">
      <a:dk1>
        <a:srgbClr val="000000"/>
      </a:dk1>
      <a:lt1>
        <a:srgbClr val="FFFFFF"/>
      </a:lt1>
      <a:dk2>
        <a:srgbClr val="0072BC"/>
      </a:dk2>
      <a:lt2>
        <a:srgbClr val="00AEEF"/>
      </a:lt2>
      <a:accent1>
        <a:srgbClr val="6DCFF6"/>
      </a:accent1>
      <a:accent2>
        <a:srgbClr val="DDF4F9"/>
      </a:accent2>
      <a:accent3>
        <a:srgbClr val="51B37F"/>
      </a:accent3>
      <a:accent4>
        <a:srgbClr val="59D299"/>
      </a:accent4>
      <a:accent5>
        <a:srgbClr val="C7C8CA"/>
      </a:accent5>
      <a:accent6>
        <a:srgbClr val="E8E6D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SERENOVABLES" id="{1D9E1BE8-633A-624C-9FAA-0D8F1AAC1E73}" vid="{16C57FC6-FEF6-7F41-9F42-09439EDEF68D}"/>
    </a:ext>
  </a:extLst>
</a:theme>
</file>

<file path=ppt/theme/theme2.xml><?xml version="1.0" encoding="utf-8"?>
<a:theme xmlns:a="http://schemas.openxmlformats.org/drawingml/2006/main" name="2_SSERENOVABLES">
  <a:themeElements>
    <a:clrScheme name="SSERENOVABLES 1">
      <a:dk1>
        <a:srgbClr val="000000"/>
      </a:dk1>
      <a:lt1>
        <a:srgbClr val="FFFFFF"/>
      </a:lt1>
      <a:dk2>
        <a:srgbClr val="007BBB"/>
      </a:dk2>
      <a:lt2>
        <a:srgbClr val="0091D0"/>
      </a:lt2>
      <a:accent1>
        <a:srgbClr val="63B2E5"/>
      </a:accent1>
      <a:accent2>
        <a:srgbClr val="DDEDF9"/>
      </a:accent2>
      <a:accent3>
        <a:srgbClr val="211915"/>
      </a:accent3>
      <a:accent4>
        <a:srgbClr val="5B5B5F"/>
      </a:accent4>
      <a:accent5>
        <a:srgbClr val="D8D9DD"/>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SERENOVABLES" id="{1D9E1BE8-633A-624C-9FAA-0D8F1AAC1E73}" vid="{16C57FC6-FEF6-7F41-9F42-09439EDEF68D}"/>
    </a:ext>
  </a:extLst>
</a:theme>
</file>

<file path=ppt/theme/theme3.xml><?xml version="1.0" encoding="utf-8"?>
<a:theme xmlns:a="http://schemas.openxmlformats.org/drawingml/2006/main" name="1_template_MINE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M V200años" id="{DF4E5103-2CBD-664F-8EA2-2B38D2A7B250}" vid="{10847000-DABD-9C4C-99E3-1AD965B605DF}"/>
    </a:ext>
  </a:extLst>
</a:theme>
</file>

<file path=ppt/theme/theme4.xml><?xml version="1.0" encoding="utf-8"?>
<a:theme xmlns:a="http://schemas.openxmlformats.org/drawingml/2006/main" name="template_MINE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M V200años" id="{DF4E5103-2CBD-664F-8EA2-2B38D2A7B250}" vid="{10847000-DABD-9C4C-99E3-1AD965B605DF}"/>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20122</TotalTime>
  <Words>3155</Words>
  <Application>Microsoft Office PowerPoint</Application>
  <PresentationFormat>Panorámica</PresentationFormat>
  <Paragraphs>798</Paragraphs>
  <Slides>50</Slides>
  <Notes>7</Notes>
  <HiddenSlides>0</HiddenSlides>
  <MMClips>0</MMClips>
  <ScaleCrop>false</ScaleCrop>
  <HeadingPairs>
    <vt:vector size="8" baseType="variant">
      <vt:variant>
        <vt:lpstr>Fuentes usadas</vt:lpstr>
      </vt:variant>
      <vt:variant>
        <vt:i4>14</vt:i4>
      </vt:variant>
      <vt:variant>
        <vt:lpstr>Tema</vt:lpstr>
      </vt:variant>
      <vt:variant>
        <vt:i4>5</vt:i4>
      </vt:variant>
      <vt:variant>
        <vt:lpstr>Servidores OLE incrustados</vt:lpstr>
      </vt:variant>
      <vt:variant>
        <vt:i4>2</vt:i4>
      </vt:variant>
      <vt:variant>
        <vt:lpstr>Títulos de diapositiva</vt:lpstr>
      </vt:variant>
      <vt:variant>
        <vt:i4>50</vt:i4>
      </vt:variant>
    </vt:vector>
  </HeadingPairs>
  <TitlesOfParts>
    <vt:vector size="71" baseType="lpstr">
      <vt:lpstr>Arial</vt:lpstr>
      <vt:lpstr>Arial Narrow</vt:lpstr>
      <vt:lpstr>Calibri</vt:lpstr>
      <vt:lpstr>Calibri Light</vt:lpstr>
      <vt:lpstr>Franklin Gothic Demi Cond</vt:lpstr>
      <vt:lpstr>Franklin Gothic Medium</vt:lpstr>
      <vt:lpstr>Gabriola</vt:lpstr>
      <vt:lpstr>Gotham Book</vt:lpstr>
      <vt:lpstr>Gotham Light</vt:lpstr>
      <vt:lpstr>Monotype Sorts</vt:lpstr>
      <vt:lpstr>Roboto</vt:lpstr>
      <vt:lpstr>Roboto Medium</vt:lpstr>
      <vt:lpstr>Times New Roman</vt:lpstr>
      <vt:lpstr>Wingdings</vt:lpstr>
      <vt:lpstr>1_SSERENOVABLES</vt:lpstr>
      <vt:lpstr>2_SSERENOVABLES</vt:lpstr>
      <vt:lpstr>1_template_MINEM</vt:lpstr>
      <vt:lpstr>template_MINEM</vt:lpstr>
      <vt:lpstr>Tema de Office</vt:lpstr>
      <vt:lpstr>Clip</vt:lpstr>
      <vt:lpstr>Gráfico de CorelDRAW!</vt:lpstr>
      <vt:lpstr>PRECIO MAYORISTA DE LA ENERGIA ELECTRICA Marco Legal - Criterios - Procedimientos - Implementación  Audiencia Pública  Buenos Aires – 17 de Noviembre de 2017</vt:lpstr>
      <vt:lpstr>Introducción</vt:lpstr>
      <vt:lpstr>Objeto de la Convocatoria</vt:lpstr>
      <vt:lpstr>Gestión de la Normalización  Primeros Resultados </vt:lpstr>
      <vt:lpstr>Medidas Prioritarias para Gestionar la Normalización</vt:lpstr>
      <vt:lpstr>Cambios para la Normalización</vt:lpstr>
      <vt:lpstr>Motivación del Cambio -&gt; DETERIORO de la Calidad</vt:lpstr>
      <vt:lpstr>Estructura General del MEM</vt:lpstr>
      <vt:lpstr>Estructura General del MEM – Cantidad de Agentes</vt:lpstr>
      <vt:lpstr>Normalización de Precios Mayoristas</vt:lpstr>
      <vt:lpstr>Conducta de Pago en el MEM</vt:lpstr>
      <vt:lpstr>Normalización de Precios Mayoristas – Generación Existente</vt:lpstr>
      <vt:lpstr>Resultados en Disponibilidad Térmica</vt:lpstr>
      <vt:lpstr>Normalizando la Morosidad</vt:lpstr>
      <vt:lpstr>Normalización de las Concesiones de Distribución y Transporte</vt:lpstr>
      <vt:lpstr>Normalización de las Concesiones – Percepción de la Calidad</vt:lpstr>
      <vt:lpstr>Inversiones para Normalizar el funcionamiento del Sector  Primeros Resultados y Perspectivas </vt:lpstr>
      <vt:lpstr>Normalización de las Reservas en Generación</vt:lpstr>
      <vt:lpstr>Inversiones para Recuperar Reservas</vt:lpstr>
      <vt:lpstr>Objetivos en Energías Renovables - Participación</vt:lpstr>
      <vt:lpstr>Inversiones en Energías Renovables</vt:lpstr>
      <vt:lpstr>Inversiones en Energías Renovables (ronda 1)</vt:lpstr>
      <vt:lpstr>Inversiones en Energías Renovables (ronda 1)</vt:lpstr>
      <vt:lpstr>Inversiones en Energías Renovables (cupos ronda 1.5)</vt:lpstr>
      <vt:lpstr>Inversiones en Energías Renovables (ofertas ronda 1.5)</vt:lpstr>
      <vt:lpstr>Inversiones en Energías Renovables (adjudicaciones ronda 1.5)</vt:lpstr>
      <vt:lpstr>Inversiones en Energías Renovables – Operación esperada</vt:lpstr>
      <vt:lpstr>Inversiones en Energías Renovables (OFERTAS Ronda 2 – oct ´17)</vt:lpstr>
      <vt:lpstr>Inversiones Privadas 3ra etapa – Manifestaciones de Interés</vt:lpstr>
      <vt:lpstr>Inversiones Privadas 3era Etapa – Mejoras de Eficiencia (licitación abierta)</vt:lpstr>
      <vt:lpstr>Resumen de Generación a Ingresar hasta el 2020</vt:lpstr>
      <vt:lpstr>Integración de Energía Renovable y Ampliaciones de Transporte en Alta Tensión</vt:lpstr>
      <vt:lpstr>Integración de Energías Renovables</vt:lpstr>
      <vt:lpstr>Gestión de los Recursos Primarios INTERMITENTES</vt:lpstr>
      <vt:lpstr>Evaluación</vt:lpstr>
      <vt:lpstr>Plan del Transporte Eléctrico – Necesidades  </vt:lpstr>
      <vt:lpstr>Precios de la Energía y Potencia - Subsidios </vt:lpstr>
      <vt:lpstr>Costos, Precios y Subsidios</vt:lpstr>
      <vt:lpstr>Costos del Mercado Mayorista</vt:lpstr>
      <vt:lpstr>Costos del Mercado Mayorista</vt:lpstr>
      <vt:lpstr>Costos del Mercado Mayorista</vt:lpstr>
      <vt:lpstr>Precios - Componentes</vt:lpstr>
      <vt:lpstr>Precios por Segmento</vt:lpstr>
      <vt:lpstr>Propuesta de Cargos de Transporte por Tipo de Usuario</vt:lpstr>
      <vt:lpstr>Propuesta de Cargos de Transporte por Región</vt:lpstr>
      <vt:lpstr>Procedimiento de Formación de Precio Estabilizado</vt:lpstr>
      <vt:lpstr>Cobertura de Precios por Tipo de Usuario</vt:lpstr>
      <vt:lpstr>Tarifa Social Federal</vt:lpstr>
      <vt:lpstr>Plan Estímulo y Plan Ahorro</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DD</dc:creator>
  <cp:lastModifiedBy>Nestor Marcelo Lamboglia</cp:lastModifiedBy>
  <cp:revision>803</cp:revision>
  <cp:lastPrinted>2017-10-25T17:25:54Z</cp:lastPrinted>
  <dcterms:created xsi:type="dcterms:W3CDTF">2016-08-25T17:01:40Z</dcterms:created>
  <dcterms:modified xsi:type="dcterms:W3CDTF">2017-10-31T16:36:45Z</dcterms:modified>
</cp:coreProperties>
</file>